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7" r:id="rId5"/>
    <p:sldId id="260" r:id="rId6"/>
    <p:sldId id="264" r:id="rId7"/>
    <p:sldId id="265" r:id="rId8"/>
    <p:sldId id="266" r:id="rId9"/>
    <p:sldId id="290" r:id="rId10"/>
    <p:sldId id="268" r:id="rId11"/>
    <p:sldId id="289" r:id="rId12"/>
    <p:sldId id="287" r:id="rId13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00B0F0"/>
    <a:srgbClr val="00D5D0"/>
    <a:srgbClr val="E58D65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 snapToGrid="0" showGuides="1">
      <p:cViewPr varScale="1">
        <p:scale>
          <a:sx n="120" d="100"/>
          <a:sy n="120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Downloads\&#1063;&#1077;&#1088;&#1085;&#1086;&#1074;&#1080;&#108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421456"/>
        <c:axId val="456746560"/>
      </c:barChart>
      <c:catAx>
        <c:axId val="107542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456746560"/>
        <c:crosses val="autoZero"/>
        <c:auto val="1"/>
        <c:lblAlgn val="ctr"/>
        <c:lblOffset val="100"/>
        <c:tickLblSkip val="1"/>
        <c:noMultiLvlLbl val="0"/>
      </c:catAx>
      <c:valAx>
        <c:axId val="456746560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754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отраслям'!$H$3:$H$21</c:f>
              <c:strCache>
                <c:ptCount val="19"/>
                <c:pt idx="0">
                  <c:v>Мемлекеттік басқару және қорғаныс; міндетті әлеуметтік қамсыздандыру</c:v>
                </c:pt>
                <c:pt idx="1">
                  <c:v>Электр энергиясымен, газбен, бумен, ыстық сумен және ауаны кондициялаумен жабдықтау</c:v>
                </c:pt>
                <c:pt idx="2">
                  <c:v>Сумен жабдықтау; қалдықтарды жинау, өңдеу және жою, ластануды жою бойынша қызмет</c:v>
                </c:pt>
                <c:pt idx="3">
                  <c:v>Тау-кен өндіру өнеркәсібі және карьерлерді қазу</c:v>
                </c:pt>
                <c:pt idx="4">
                  <c:v>Қаржылық және сақтандыру қызметі</c:v>
                </c:pt>
                <c:pt idx="5">
                  <c:v>Ақпарат және коммуникация</c:v>
                </c:pt>
                <c:pt idx="6">
                  <c:v>Өнер, ойын-сауық және демалыс</c:v>
                </c:pt>
                <c:pt idx="7">
                  <c:v>Денсаулық сақтау және әлеуметтік қызметтер</c:v>
                </c:pt>
                <c:pt idx="8">
                  <c:v>Кәсіби, ғылыми және техникалық қызмет</c:v>
                </c:pt>
                <c:pt idx="9">
                  <c:v>Білім </c:v>
                </c:pt>
                <c:pt idx="10">
                  <c:v>Тұру және тамақтандыру қызметтерімен жабдықтау</c:v>
                </c:pt>
                <c:pt idx="11">
                  <c:v>Әкімшілік және қосалқы қызмет көрсету қызметі</c:v>
                </c:pt>
                <c:pt idx="12">
                  <c:v>Жылжымайтын мүлікпен операциялар</c:v>
                </c:pt>
                <c:pt idx="13">
                  <c:v>Көлік және қоймалау</c:v>
                </c:pt>
                <c:pt idx="14">
                  <c:v>Құрылыс</c:v>
                </c:pt>
                <c:pt idx="15">
                  <c:v>Өңдеу өнеркәсібі</c:v>
                </c:pt>
                <c:pt idx="16">
                  <c:v>Басқа қызмет түрлерін көрсету</c:v>
                </c:pt>
                <c:pt idx="17">
                  <c:v>Ауыл, орман және балық шаруашылығы</c:v>
                </c:pt>
                <c:pt idx="18">
                  <c:v>Көтерме және бөлшек сауда; автомобильдер мен мотоциклдерді жөндеу</c:v>
                </c:pt>
              </c:strCache>
            </c:strRef>
          </c:cat>
          <c:val>
            <c:numRef>
              <c:f>'по отраслям'!$I$3:$I$21</c:f>
              <c:numCache>
                <c:formatCode>###\ ###\ ###\ ##0</c:formatCode>
                <c:ptCount val="19"/>
                <c:pt idx="0">
                  <c:v>5</c:v>
                </c:pt>
                <c:pt idx="1">
                  <c:v>38</c:v>
                </c:pt>
                <c:pt idx="2">
                  <c:v>98</c:v>
                </c:pt>
                <c:pt idx="3">
                  <c:v>151</c:v>
                </c:pt>
                <c:pt idx="4">
                  <c:v>165</c:v>
                </c:pt>
                <c:pt idx="5">
                  <c:v>394</c:v>
                </c:pt>
                <c:pt idx="6">
                  <c:v>437</c:v>
                </c:pt>
                <c:pt idx="7">
                  <c:v>628</c:v>
                </c:pt>
                <c:pt idx="8">
                  <c:v>1039</c:v>
                </c:pt>
                <c:pt idx="9">
                  <c:v>1121</c:v>
                </c:pt>
                <c:pt idx="10">
                  <c:v>1330</c:v>
                </c:pt>
                <c:pt idx="11">
                  <c:v>1464</c:v>
                </c:pt>
                <c:pt idx="12">
                  <c:v>1893</c:v>
                </c:pt>
                <c:pt idx="13">
                  <c:v>2304</c:v>
                </c:pt>
                <c:pt idx="14">
                  <c:v>2659</c:v>
                </c:pt>
                <c:pt idx="15">
                  <c:v>5400</c:v>
                </c:pt>
                <c:pt idx="16">
                  <c:v>10711</c:v>
                </c:pt>
                <c:pt idx="17">
                  <c:v>13402</c:v>
                </c:pt>
                <c:pt idx="18">
                  <c:v>23941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E-4650-8498-AE01E84AF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0005472"/>
        <c:axId val="959797888"/>
      </c:barChart>
      <c:catAx>
        <c:axId val="103000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959797888"/>
        <c:crosses val="autoZero"/>
        <c:auto val="1"/>
        <c:lblAlgn val="ctr"/>
        <c:lblOffset val="100"/>
        <c:tickLblSkip val="1"/>
        <c:noMultiLvlLbl val="0"/>
      </c:catAx>
      <c:valAx>
        <c:axId val="959797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crossAx val="10300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отраслям'!$H$26:$H$31</c:f>
              <c:strCache>
                <c:ptCount val="6"/>
                <c:pt idx="0">
                  <c:v>Басқалары</c:v>
                </c:pt>
                <c:pt idx="1">
                  <c:v>Ауылш. Өнеркәсіп</c:v>
                </c:pt>
                <c:pt idx="2">
                  <c:v>Көлік және қоймалау</c:v>
                </c:pt>
                <c:pt idx="3">
                  <c:v>Қызмет</c:v>
                </c:pt>
                <c:pt idx="4">
                  <c:v>Өңдеу өнеркәсібі</c:v>
                </c:pt>
                <c:pt idx="5">
                  <c:v>Сауда</c:v>
                </c:pt>
              </c:strCache>
            </c:strRef>
          </c:cat>
          <c:val>
            <c:numRef>
              <c:f>'по отраслям'!$I$26:$I$31</c:f>
              <c:numCache>
                <c:formatCode>_-* #\ ##0_-;\-* #\ ##0_-;_-* "-"??_-;_-@_-</c:formatCode>
                <c:ptCount val="6"/>
                <c:pt idx="0">
                  <c:v>11422</c:v>
                </c:pt>
                <c:pt idx="1">
                  <c:v>13402</c:v>
                </c:pt>
                <c:pt idx="2">
                  <c:v>2304</c:v>
                </c:pt>
                <c:pt idx="3">
                  <c:v>10711</c:v>
                </c:pt>
                <c:pt idx="4">
                  <c:v>5400</c:v>
                </c:pt>
                <c:pt idx="5">
                  <c:v>23941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7-4040-9362-1DDDFF23C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48871136"/>
        <c:axId val="854256496"/>
      </c:barChart>
      <c:catAx>
        <c:axId val="10488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854256496"/>
        <c:crosses val="autoZero"/>
        <c:auto val="1"/>
        <c:lblAlgn val="ctr"/>
        <c:lblOffset val="100"/>
        <c:noMultiLvlLbl val="0"/>
      </c:catAx>
      <c:valAx>
        <c:axId val="854256496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488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сайта'!$C$2</c:f>
              <c:strCache>
                <c:ptCount val="1"/>
                <c:pt idx="0">
                  <c:v>ЖАӨ, млрд теңге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Солтүстік Қазақстан обл.</c:v>
                </c:pt>
                <c:pt idx="3">
                  <c:v>Қызылорда обл.</c:v>
                </c:pt>
                <c:pt idx="4">
                  <c:v>Жамбыл обл.</c:v>
                </c:pt>
                <c:pt idx="5">
                  <c:v>Абай обл.</c:v>
                </c:pt>
                <c:pt idx="6">
                  <c:v>Ақмола обл.</c:v>
                </c:pt>
                <c:pt idx="7">
                  <c:v>Шымкент қ.</c:v>
                </c:pt>
                <c:pt idx="8">
                  <c:v>Павлодар обл.</c:v>
                </c:pt>
                <c:pt idx="9">
                  <c:v>Түркістан обл.</c:v>
                </c:pt>
                <c:pt idx="10">
                  <c:v>Қостанай обл.</c:v>
                </c:pt>
                <c:pt idx="11">
                  <c:v>Батыс Қазақстан обл.</c:v>
                </c:pt>
                <c:pt idx="12">
                  <c:v>Алматы обл.</c:v>
                </c:pt>
                <c:pt idx="13">
                  <c:v>Шығыс Қазақстан обл.</c:v>
                </c:pt>
                <c:pt idx="14">
                  <c:v>Ақтөбе обл.</c:v>
                </c:pt>
                <c:pt idx="15">
                  <c:v>Маңғыстау обл.</c:v>
                </c:pt>
                <c:pt idx="16">
                  <c:v>Қарағанды обл.</c:v>
                </c:pt>
                <c:pt idx="17">
                  <c:v>Астана қ.</c:v>
                </c:pt>
                <c:pt idx="18">
                  <c:v>Атырау обл.</c:v>
                </c:pt>
                <c:pt idx="19">
                  <c:v>Алматы қ.</c:v>
                </c:pt>
              </c:strCache>
            </c:strRef>
          </c:cat>
          <c:val>
            <c:numRef>
              <c:f>'ДЛЯ сайта'!$C$3:$C$22</c:f>
              <c:numCache>
                <c:formatCode>0.0</c:formatCode>
                <c:ptCount val="20"/>
                <c:pt idx="0">
                  <c:v>1207.9548</c:v>
                </c:pt>
                <c:pt idx="1">
                  <c:v>1226.5576999999998</c:v>
                </c:pt>
                <c:pt idx="2">
                  <c:v>1536.7538999999999</c:v>
                </c:pt>
                <c:pt idx="3">
                  <c:v>1873.3315</c:v>
                </c:pt>
                <c:pt idx="4">
                  <c:v>1907.2371000000001</c:v>
                </c:pt>
                <c:pt idx="5">
                  <c:v>1931.4277999999999</c:v>
                </c:pt>
                <c:pt idx="6">
                  <c:v>2302.5767000000001</c:v>
                </c:pt>
                <c:pt idx="7">
                  <c:v>2445.6750999999999</c:v>
                </c:pt>
                <c:pt idx="8">
                  <c:v>2547.5315000000001</c:v>
                </c:pt>
                <c:pt idx="9">
                  <c:v>2699.0120000000002</c:v>
                </c:pt>
                <c:pt idx="10">
                  <c:v>2711.5742</c:v>
                </c:pt>
                <c:pt idx="11">
                  <c:v>3026.0116000000003</c:v>
                </c:pt>
                <c:pt idx="12">
                  <c:v>3093.2097000000003</c:v>
                </c:pt>
                <c:pt idx="13">
                  <c:v>3123.0221000000001</c:v>
                </c:pt>
                <c:pt idx="14">
                  <c:v>3157.1127000000001</c:v>
                </c:pt>
                <c:pt idx="15">
                  <c:v>3523.3412000000003</c:v>
                </c:pt>
                <c:pt idx="16">
                  <c:v>5119.5842999999995</c:v>
                </c:pt>
                <c:pt idx="17">
                  <c:v>7840.6054000000004</c:v>
                </c:pt>
                <c:pt idx="18">
                  <c:v>9682.3409000000011</c:v>
                </c:pt>
                <c:pt idx="19">
                  <c:v>14591.9601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2-4EDF-BB64-E58419D3ABA3}"/>
            </c:ext>
          </c:extLst>
        </c:ser>
        <c:ser>
          <c:idx val="1"/>
          <c:order val="1"/>
          <c:tx>
            <c:strRef>
              <c:f>'ДЛЯ сайта'!$B$2</c:f>
              <c:strCache>
                <c:ptCount val="1"/>
                <c:pt idx="0">
                  <c:v>ЖҚҚ ШОК, млрд теңге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Солтүстік Қазақстан обл.</c:v>
                </c:pt>
                <c:pt idx="3">
                  <c:v>Қызылорда обл.</c:v>
                </c:pt>
                <c:pt idx="4">
                  <c:v>Жамбыл обл.</c:v>
                </c:pt>
                <c:pt idx="5">
                  <c:v>Абай обл.</c:v>
                </c:pt>
                <c:pt idx="6">
                  <c:v>Ақмола обл.</c:v>
                </c:pt>
                <c:pt idx="7">
                  <c:v>Шымкент қ.</c:v>
                </c:pt>
                <c:pt idx="8">
                  <c:v>Павлодар обл.</c:v>
                </c:pt>
                <c:pt idx="9">
                  <c:v>Түркістан обл.</c:v>
                </c:pt>
                <c:pt idx="10">
                  <c:v>Қостанай обл.</c:v>
                </c:pt>
                <c:pt idx="11">
                  <c:v>Батыс Қазақстан обл.</c:v>
                </c:pt>
                <c:pt idx="12">
                  <c:v>Алматы обл.</c:v>
                </c:pt>
                <c:pt idx="13">
                  <c:v>Шығыс Қазақстан обл.</c:v>
                </c:pt>
                <c:pt idx="14">
                  <c:v>Ақтөбе обл.</c:v>
                </c:pt>
                <c:pt idx="15">
                  <c:v>Маңғыстау обл.</c:v>
                </c:pt>
                <c:pt idx="16">
                  <c:v>Қарағанды обл.</c:v>
                </c:pt>
                <c:pt idx="17">
                  <c:v>Астана қ.</c:v>
                </c:pt>
                <c:pt idx="18">
                  <c:v>Атырау обл.</c:v>
                </c:pt>
                <c:pt idx="19">
                  <c:v>Алматы қ.</c:v>
                </c:pt>
              </c:strCache>
            </c:strRef>
          </c:cat>
          <c:val>
            <c:numRef>
              <c:f>'ДЛЯ сайта'!$B$3:$B$22</c:f>
              <c:numCache>
                <c:formatCode>0.0</c:formatCode>
                <c:ptCount val="20"/>
                <c:pt idx="0">
                  <c:v>386.1533</c:v>
                </c:pt>
                <c:pt idx="1">
                  <c:v>59.773199999999996</c:v>
                </c:pt>
                <c:pt idx="2">
                  <c:v>390.0376</c:v>
                </c:pt>
                <c:pt idx="3">
                  <c:v>331.34909999999996</c:v>
                </c:pt>
                <c:pt idx="4">
                  <c:v>391.16149999999999</c:v>
                </c:pt>
                <c:pt idx="5">
                  <c:v>359.0643</c:v>
                </c:pt>
                <c:pt idx="6">
                  <c:v>604.077</c:v>
                </c:pt>
                <c:pt idx="7">
                  <c:v>1203.7049999999999</c:v>
                </c:pt>
                <c:pt idx="8">
                  <c:v>504.20779999999996</c:v>
                </c:pt>
                <c:pt idx="9">
                  <c:v>568.70619999999997</c:v>
                </c:pt>
                <c:pt idx="10">
                  <c:v>772.10769999999991</c:v>
                </c:pt>
                <c:pt idx="11">
                  <c:v>1005.8607</c:v>
                </c:pt>
                <c:pt idx="12">
                  <c:v>1462.6496999999999</c:v>
                </c:pt>
                <c:pt idx="13">
                  <c:v>697.85759999999993</c:v>
                </c:pt>
                <c:pt idx="14">
                  <c:v>853.79309999999998</c:v>
                </c:pt>
                <c:pt idx="15">
                  <c:v>987.4778</c:v>
                </c:pt>
                <c:pt idx="16">
                  <c:v>1010.4938000000001</c:v>
                </c:pt>
                <c:pt idx="17">
                  <c:v>5837.5064000000002</c:v>
                </c:pt>
                <c:pt idx="18">
                  <c:v>2426.7637999999997</c:v>
                </c:pt>
                <c:pt idx="19">
                  <c:v>7751.5807999999997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02-4EDF-BB64-E58419D3A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44688"/>
        <c:axId val="1784433776"/>
      </c:barChart>
      <c:catAx>
        <c:axId val="178044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784433776"/>
        <c:crosses val="autoZero"/>
        <c:auto val="1"/>
        <c:lblAlgn val="ctr"/>
        <c:lblOffset val="100"/>
        <c:tickLblSkip val="1"/>
        <c:noMultiLvlLbl val="0"/>
      </c:catAx>
      <c:valAx>
        <c:axId val="17844337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78044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15106543411995"/>
          <c:y val="5.7529738207564116E-2"/>
          <c:w val="0.5178489345658801"/>
          <c:h val="0.912724401214111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E-4491-92AB-A3B7F19E51CC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8E-4491-92AB-A3B7F19E5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сайта'!$A$32:$A$50</c:f>
              <c:strCache>
                <c:ptCount val="19"/>
                <c:pt idx="0">
                  <c:v>Түркістан обл.</c:v>
                </c:pt>
                <c:pt idx="1">
                  <c:v>Жамбыл обл.</c:v>
                </c:pt>
                <c:pt idx="2">
                  <c:v>Жетісу</c:v>
                </c:pt>
                <c:pt idx="3">
                  <c:v>Шымкент қ.</c:v>
                </c:pt>
                <c:pt idx="4">
                  <c:v>Алматы обл.</c:v>
                </c:pt>
                <c:pt idx="5">
                  <c:v>Қызылордп обл.</c:v>
                </c:pt>
                <c:pt idx="6">
                  <c:v>Солтүстік Қазақстан обл.</c:v>
                </c:pt>
                <c:pt idx="7">
                  <c:v>Ақмола обл.</c:v>
                </c:pt>
                <c:pt idx="8">
                  <c:v>Абай обл,</c:v>
                </c:pt>
                <c:pt idx="9">
                  <c:v>Қостанай обл.</c:v>
                </c:pt>
                <c:pt idx="10">
                  <c:v>Павлодар обл.</c:v>
                </c:pt>
                <c:pt idx="11">
                  <c:v>Ақтөбе обл. </c:v>
                </c:pt>
                <c:pt idx="12">
                  <c:v>Шығыс Қазақстан обл.</c:v>
                </c:pt>
                <c:pt idx="13">
                  <c:v>Батыс Қазақстан обл.</c:v>
                </c:pt>
                <c:pt idx="14">
                  <c:v>Қарағанды обл.</c:v>
                </c:pt>
                <c:pt idx="15">
                  <c:v>Ұлытау</c:v>
                </c:pt>
                <c:pt idx="16">
                  <c:v>Астана қ.</c:v>
                </c:pt>
                <c:pt idx="17">
                  <c:v>Алматы қ.</c:v>
                </c:pt>
                <c:pt idx="18">
                  <c:v>Атырау қ.</c:v>
                </c:pt>
              </c:strCache>
            </c:strRef>
          </c:cat>
          <c:val>
            <c:numRef>
              <c:f>'ДЛЯ сайта'!$B$32:$B$50</c:f>
              <c:numCache>
                <c:formatCode>#\ ##0.0</c:formatCode>
                <c:ptCount val="19"/>
                <c:pt idx="0">
                  <c:v>2800</c:v>
                </c:pt>
                <c:pt idx="1">
                  <c:v>3451.6</c:v>
                </c:pt>
                <c:pt idx="2">
                  <c:v>3817.5</c:v>
                </c:pt>
                <c:pt idx="3">
                  <c:v>4490.1000000000004</c:v>
                </c:pt>
                <c:pt idx="4">
                  <c:v>4507.5</c:v>
                </c:pt>
                <c:pt idx="5">
                  <c:v>4942.5</c:v>
                </c:pt>
                <c:pt idx="6">
                  <c:v>6369.5</c:v>
                </c:pt>
                <c:pt idx="7">
                  <c:v>6450.6</c:v>
                </c:pt>
                <c:pt idx="8">
                  <c:v>6998.2</c:v>
                </c:pt>
                <c:pt idx="9">
                  <c:v>7202</c:v>
                </c:pt>
                <c:pt idx="10">
                  <c:v>7451</c:v>
                </c:pt>
                <c:pt idx="11">
                  <c:v>7475.5</c:v>
                </c:pt>
                <c:pt idx="12">
                  <c:v>9458.4</c:v>
                </c:pt>
                <c:pt idx="13">
                  <c:v>9682</c:v>
                </c:pt>
                <c:pt idx="14">
                  <c:v>9957.6</c:v>
                </c:pt>
                <c:pt idx="15">
                  <c:v>12226.6</c:v>
                </c:pt>
                <c:pt idx="16">
                  <c:v>12526.9</c:v>
                </c:pt>
                <c:pt idx="17">
                  <c:v>14735.4</c:v>
                </c:pt>
                <c:pt idx="18">
                  <c:v>30663.3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E-4491-92AB-A3B7F19E5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55728"/>
        <c:axId val="1987851664"/>
      </c:barChart>
      <c:catAx>
        <c:axId val="17804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987851664"/>
        <c:crosses val="autoZero"/>
        <c:auto val="1"/>
        <c:lblAlgn val="ctr"/>
        <c:lblOffset val="100"/>
        <c:tickLblSkip val="1"/>
        <c:noMultiLvlLbl val="0"/>
      </c:catAx>
      <c:valAx>
        <c:axId val="198785166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78045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сайта'!$A$54:$A$74</c:f>
              <c:strCache>
                <c:ptCount val="21"/>
                <c:pt idx="0">
                  <c:v>ҚР ҚМ МКК</c:v>
                </c:pt>
                <c:pt idx="1">
                  <c:v>СКО</c:v>
                </c:pt>
                <c:pt idx="2">
                  <c:v>Жамбыл обл.</c:v>
                </c:pt>
                <c:pt idx="3">
                  <c:v>Абай </c:v>
                </c:pt>
                <c:pt idx="4">
                  <c:v>Қызылорда обл.</c:v>
                </c:pt>
                <c:pt idx="5">
                  <c:v>Ұлытау</c:v>
                </c:pt>
                <c:pt idx="6">
                  <c:v>Жетісу</c:v>
                </c:pt>
                <c:pt idx="7">
                  <c:v>Қостанай обл.</c:v>
                </c:pt>
                <c:pt idx="8">
                  <c:v>ШҚО</c:v>
                </c:pt>
                <c:pt idx="9">
                  <c:v>Шымкент қ.</c:v>
                </c:pt>
                <c:pt idx="10">
                  <c:v>Түркістан обл.</c:v>
                </c:pt>
                <c:pt idx="11">
                  <c:v>БҚО</c:v>
                </c:pt>
                <c:pt idx="12">
                  <c:v>Маңғыстау обл.</c:v>
                </c:pt>
                <c:pt idx="13">
                  <c:v>Қарағанды обл.</c:v>
                </c:pt>
                <c:pt idx="14">
                  <c:v>Ақтөбе обл.</c:v>
                </c:pt>
                <c:pt idx="15">
                  <c:v>Ақмола обл.</c:v>
                </c:pt>
                <c:pt idx="16">
                  <c:v>Павлодар обл.</c:v>
                </c:pt>
                <c:pt idx="17">
                  <c:v>Алматы обл.</c:v>
                </c:pt>
                <c:pt idx="18">
                  <c:v>Астана қ.</c:v>
                </c:pt>
                <c:pt idx="19">
                  <c:v>Атырау обл.</c:v>
                </c:pt>
                <c:pt idx="20">
                  <c:v>Алматы қ.</c:v>
                </c:pt>
              </c:strCache>
            </c:strRef>
          </c:cat>
          <c:val>
            <c:numRef>
              <c:f>'ДЛЯ сайта'!$B$54:$B$74</c:f>
              <c:numCache>
                <c:formatCode>_-* #\ ##0_-;\-* #\ ##0_-;_-* "-"??_-;_-@_-</c:formatCode>
                <c:ptCount val="21"/>
                <c:pt idx="0">
                  <c:v>378.38978500000002</c:v>
                </c:pt>
                <c:pt idx="1">
                  <c:v>139.211927</c:v>
                </c:pt>
                <c:pt idx="2">
                  <c:v>152.99002100000001</c:v>
                </c:pt>
                <c:pt idx="3">
                  <c:v>176.16055</c:v>
                </c:pt>
                <c:pt idx="4">
                  <c:v>183.698295</c:v>
                </c:pt>
                <c:pt idx="5">
                  <c:v>186.513803</c:v>
                </c:pt>
                <c:pt idx="6">
                  <c:v>216.38780700000001</c:v>
                </c:pt>
                <c:pt idx="7">
                  <c:v>301.98404599999998</c:v>
                </c:pt>
                <c:pt idx="8">
                  <c:v>361.28948400000002</c:v>
                </c:pt>
                <c:pt idx="9">
                  <c:v>397.31203599999998</c:v>
                </c:pt>
                <c:pt idx="10">
                  <c:v>399.50359600000002</c:v>
                </c:pt>
                <c:pt idx="11">
                  <c:v>412.41343000000001</c:v>
                </c:pt>
                <c:pt idx="12">
                  <c:v>456.25405899999998</c:v>
                </c:pt>
                <c:pt idx="13">
                  <c:v>472.91514000000001</c:v>
                </c:pt>
                <c:pt idx="14">
                  <c:v>478.99655000000001</c:v>
                </c:pt>
                <c:pt idx="15">
                  <c:v>479.39803799999999</c:v>
                </c:pt>
                <c:pt idx="16">
                  <c:v>559.12162000000001</c:v>
                </c:pt>
                <c:pt idx="17">
                  <c:v>638.21768899999995</c:v>
                </c:pt>
                <c:pt idx="18">
                  <c:v>1727.3341109999999</c:v>
                </c:pt>
                <c:pt idx="19">
                  <c:v>1856.8317070000001</c:v>
                </c:pt>
                <c:pt idx="20">
                  <c:v>3917.478834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E-4AAD-AEEB-2AF91D12A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421456"/>
        <c:axId val="456746560"/>
      </c:barChart>
      <c:catAx>
        <c:axId val="107542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56746560"/>
        <c:crosses val="autoZero"/>
        <c:auto val="1"/>
        <c:lblAlgn val="ctr"/>
        <c:lblOffset val="100"/>
        <c:tickLblSkip val="1"/>
        <c:noMultiLvlLbl val="0"/>
      </c:catAx>
      <c:valAx>
        <c:axId val="456746560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754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Занятость!$B$4</c:f>
              <c:strCache>
                <c:ptCount val="1"/>
                <c:pt idx="0">
                  <c:v>Жұмыс күші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Занятость!$C$4:$E$4</c:f>
              <c:numCache>
                <c:formatCode>_-* #\ ##0_-;\-* #\ ##0_-;_-* "-"??_-;_-@_-</c:formatCode>
                <c:ptCount val="3"/>
                <c:pt idx="0">
                  <c:v>347923</c:v>
                </c:pt>
                <c:pt idx="1">
                  <c:v>347161</c:v>
                </c:pt>
                <c:pt idx="2">
                  <c:v>346536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6-41B8-A240-0B21BFFC2F51}"/>
            </c:ext>
          </c:extLst>
        </c:ser>
        <c:ser>
          <c:idx val="1"/>
          <c:order val="1"/>
          <c:tx>
            <c:strRef>
              <c:f>Занятость!$B$5</c:f>
              <c:strCache>
                <c:ptCount val="1"/>
                <c:pt idx="0">
                  <c:v>Жұмыссыз күш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Занятость!$C$5:$E$5</c:f>
              <c:numCache>
                <c:formatCode>_-* #\ ##0_-;\-* #\ ##0_-;_-* "-"??_-;_-@_-</c:formatCode>
                <c:ptCount val="3"/>
                <c:pt idx="0">
                  <c:v>197821</c:v>
                </c:pt>
                <c:pt idx="1">
                  <c:v>193005</c:v>
                </c:pt>
                <c:pt idx="2">
                  <c:v>190713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6-41B8-A240-0B21BFFC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3459247"/>
        <c:axId val="1544255135"/>
      </c:barChart>
      <c:catAx>
        <c:axId val="163345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544255135"/>
        <c:crosses val="autoZero"/>
        <c:auto val="1"/>
        <c:lblAlgn val="ctr"/>
        <c:lblOffset val="100"/>
        <c:noMultiLvlLbl val="0"/>
      </c:catAx>
      <c:valAx>
        <c:axId val="154425513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63345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Занятость!$B$17</c:f>
              <c:strCache>
                <c:ptCount val="1"/>
                <c:pt idx="0">
                  <c:v>Жұмыспен қамтылғандар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Занятость!$C$17:$E$17</c:f>
              <c:numCache>
                <c:formatCode>_-* #\ ##0_-;\-* #\ ##0_-;_-* "-"??_-;_-@_-</c:formatCode>
                <c:ptCount val="3"/>
                <c:pt idx="0">
                  <c:v>331327</c:v>
                </c:pt>
                <c:pt idx="1">
                  <c:v>330133</c:v>
                </c:pt>
                <c:pt idx="2">
                  <c:v>330079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F-472C-844C-9AFF65F66386}"/>
            </c:ext>
          </c:extLst>
        </c:ser>
        <c:ser>
          <c:idx val="1"/>
          <c:order val="1"/>
          <c:tx>
            <c:strRef>
              <c:f>Занятость!$B$18</c:f>
              <c:strCache>
                <c:ptCount val="1"/>
                <c:pt idx="0">
                  <c:v>Жұмыссыздар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Занятость!$C$18:$E$18</c:f>
              <c:numCache>
                <c:formatCode>_-* #\ ##0_-;\-* #\ ##0_-;_-* "-"??_-;_-@_-</c:formatCode>
                <c:ptCount val="3"/>
                <c:pt idx="0">
                  <c:v>16596</c:v>
                </c:pt>
                <c:pt idx="1">
                  <c:v>17072</c:v>
                </c:pt>
                <c:pt idx="2">
                  <c:v>17017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F-472C-844C-9AFF65F66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2723375"/>
        <c:axId val="1913419855"/>
      </c:barChart>
      <c:catAx>
        <c:axId val="154272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913419855"/>
        <c:crosses val="autoZero"/>
        <c:auto val="1"/>
        <c:lblAlgn val="ctr"/>
        <c:lblOffset val="100"/>
        <c:noMultiLvlLbl val="0"/>
      </c:catAx>
      <c:valAx>
        <c:axId val="191341985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54272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Занятость!$B$29</c:f>
              <c:strCache>
                <c:ptCount val="1"/>
                <c:pt idx="0">
                  <c:v>Жалдамалылар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Занятость!$C$29:$E$29</c:f>
              <c:numCache>
                <c:formatCode>_-* #\ ##0_-;\-* #\ ##0_-;_-* "-"??_-;_-@_-</c:formatCode>
                <c:ptCount val="3"/>
                <c:pt idx="0">
                  <c:v>219854</c:v>
                </c:pt>
                <c:pt idx="1">
                  <c:v>221282</c:v>
                </c:pt>
                <c:pt idx="2">
                  <c:v>218371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B-4EEE-9CDE-E640758CE5FD}"/>
            </c:ext>
          </c:extLst>
        </c:ser>
        <c:ser>
          <c:idx val="1"/>
          <c:order val="1"/>
          <c:tx>
            <c:strRef>
              <c:f>Занятость!$B$30</c:f>
              <c:strCache>
                <c:ptCount val="1"/>
                <c:pt idx="0">
                  <c:v>Өзін-өзі жұмыспен қамтушылар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Занятость!$C$30:$E$30</c:f>
              <c:numCache>
                <c:formatCode>_-* #\ ##0_-;\-* #\ ##0_-;_-* "-"??_-;_-@_-</c:formatCode>
                <c:ptCount val="3"/>
                <c:pt idx="0">
                  <c:v>111473</c:v>
                </c:pt>
                <c:pt idx="1">
                  <c:v>108851</c:v>
                </c:pt>
                <c:pt idx="2">
                  <c:v>111708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B-4EEE-9CDE-E640758CE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8100575"/>
        <c:axId val="1634528079"/>
      </c:barChart>
      <c:catAx>
        <c:axId val="18481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634528079"/>
        <c:crosses val="autoZero"/>
        <c:auto val="1"/>
        <c:lblAlgn val="ctr"/>
        <c:lblOffset val="100"/>
        <c:noMultiLvlLbl val="0"/>
      </c:catAx>
      <c:valAx>
        <c:axId val="16345280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8481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1-48D7-A5FA-3ADD4F2BF5C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D1-48D7-A5FA-3ADD4F2BF5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Занятость!$B$41:$B$42</c:f>
              <c:strCache>
                <c:ptCount val="2"/>
                <c:pt idx="0">
                  <c:v>Қала</c:v>
                </c:pt>
                <c:pt idx="1">
                  <c:v>Ауылдық жер</c:v>
                </c:pt>
              </c:strCache>
            </c:strRef>
          </c:cat>
          <c:val>
            <c:numRef>
              <c:f>Занятость!$C$41:$C$42</c:f>
              <c:numCache>
                <c:formatCode>_-* #\ ##0_-;\-* #\ ##0_-;_-* "-"??_-;_-@_-</c:formatCode>
                <c:ptCount val="2"/>
                <c:pt idx="0">
                  <c:v>156595</c:v>
                </c:pt>
                <c:pt idx="1">
                  <c:v>174732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D1-48D7-A5FA-3ADD4F2BF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5-4321-A1AE-F4953884B98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5-4321-A1AE-F4953884B9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Занятость!$B$60:$B$61</c:f>
              <c:strCache>
                <c:ptCount val="2"/>
                <c:pt idx="0">
                  <c:v>Қала</c:v>
                </c:pt>
                <c:pt idx="1">
                  <c:v>Ауылдық жер</c:v>
                </c:pt>
              </c:strCache>
            </c:strRef>
          </c:cat>
          <c:val>
            <c:numRef>
              <c:f>Занятость!$C$60:$C$61</c:f>
              <c:numCache>
                <c:formatCode>_-* #\ ##0_-;\-* #\ ##0_-;_-* "-"??_-;_-@_-</c:formatCode>
                <c:ptCount val="2"/>
                <c:pt idx="0">
                  <c:v>34284</c:v>
                </c:pt>
                <c:pt idx="1">
                  <c:v>77189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5-4321-A1AE-F4953884B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0481" tIns="45240" rIns="90481" bIns="452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0481" tIns="45240" rIns="90481" bIns="45240" rtlCol="0"/>
          <a:lstStyle>
            <a:lvl1pPr algn="r">
              <a:defRPr sz="1200"/>
            </a:lvl1pPr>
          </a:lstStyle>
          <a:p>
            <a:fld id="{8CB3CE8C-DF57-4A25-B861-A677C70C035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23963"/>
            <a:ext cx="5857875" cy="3295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81" tIns="45240" rIns="90481" bIns="452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481" tIns="45240" rIns="90481" bIns="452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832"/>
            <a:ext cx="2914015" cy="490408"/>
          </a:xfrm>
          <a:prstGeom prst="rect">
            <a:avLst/>
          </a:prstGeom>
        </p:spPr>
        <p:txBody>
          <a:bodyPr vert="horz" lIns="90481" tIns="45240" rIns="90481" bIns="452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2"/>
            <a:ext cx="2914015" cy="490408"/>
          </a:xfrm>
          <a:prstGeom prst="rect">
            <a:avLst/>
          </a:prstGeom>
        </p:spPr>
        <p:txBody>
          <a:bodyPr vert="horz" lIns="90481" tIns="45240" rIns="90481" bIns="45240" rtlCol="0" anchor="b"/>
          <a:lstStyle>
            <a:lvl1pPr algn="r">
              <a:defRPr sz="1200"/>
            </a:lvl1pPr>
          </a:lstStyle>
          <a:p>
            <a:fld id="{91F3ED23-3B13-480E-8B10-7F4F3829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 algn="l"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s://kgd.gov.kz/ru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hyperlink" Target="https://www.stat.gov.kz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s://kgd.gov.kz/ru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hyperlink" Target="https://www.stat.gov.kz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2812386"/>
            <a:ext cx="55412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Қызылорда облысына қысқаша шолу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1170" y="6077247"/>
            <a:ext cx="1941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46071" rtl="0">
              <a:defRPr/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Наурыз</a:t>
            </a:r>
            <a:r>
              <a:rPr lang="ru-RU" sz="2000" dirty="0">
                <a:solidFill>
                  <a:prstClr val="white"/>
                </a:solidFill>
              </a:rPr>
              <a:t> 2024 ж</a:t>
            </a:r>
            <a:r>
              <a:rPr lang="kk-KZ" sz="2000" dirty="0">
                <a:solidFill>
                  <a:prstClr val="white"/>
                </a:solidFill>
              </a:rPr>
              <a:t>.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8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6309360" cy="534035"/>
          </a:xfrm>
        </p:spPr>
        <p:txBody>
          <a:bodyPr>
            <a:noAutofit/>
          </a:bodyPr>
          <a:lstStyle/>
          <a:p>
            <a:pPr algn="l" rtl="0"/>
            <a:r>
              <a:rPr lang="ru-RU" sz="2400" b="1" dirty="0">
                <a:latin typeface="Arial Narrow" panose="020B0606020202030204" pitchFamily="34" charset="0"/>
              </a:rPr>
              <a:t>Қызылорда облысы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305550" y="1418058"/>
            <a:ext cx="5587961" cy="321450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1800" b="1" dirty="0">
                <a:latin typeface="Arial Narrow" panose="020B0606020202030204" pitchFamily="34" charset="0"/>
              </a:rPr>
              <a:t>Аймақтың сипаттамасы</a:t>
            </a:r>
          </a:p>
          <a:p>
            <a:pPr algn="l" rtl="0"/>
            <a:endParaRPr lang="en-US" sz="1000" b="1" dirty="0">
              <a:latin typeface="Arial Narrow" panose="020B0606020202030204" pitchFamily="34" charset="0"/>
            </a:endParaRPr>
          </a:p>
          <a:p>
            <a:pPr algn="just" rtl="0"/>
            <a:r>
              <a:rPr lang="ru-RU" sz="1400" b="1" u="sng" dirty="0" err="1">
                <a:latin typeface="Arial Narrow" panose="020B0606020202030204" pitchFamily="34" charset="0"/>
              </a:rPr>
              <a:t>Қызылорда</a:t>
            </a:r>
            <a:r>
              <a:rPr lang="ru-RU" sz="1400" b="1" u="sng" dirty="0">
                <a:latin typeface="Arial Narrow" panose="020B0606020202030204" pitchFamily="34" charset="0"/>
              </a:rPr>
              <a:t> </a:t>
            </a:r>
            <a:r>
              <a:rPr lang="ru-RU" sz="1400" b="1" u="sng" dirty="0" err="1">
                <a:latin typeface="Arial Narrow" panose="020B0606020202030204" pitchFamily="34" charset="0"/>
              </a:rPr>
              <a:t>облысы</a:t>
            </a:r>
            <a:r>
              <a:rPr lang="ru-RU" sz="1400" b="1" u="sng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Облыс</a:t>
            </a:r>
            <a:r>
              <a:rPr lang="ru-RU" sz="1400" dirty="0">
                <a:latin typeface="Arial Narrow" panose="020B0606020202030204" pitchFamily="34" charset="0"/>
              </a:rPr>
              <a:t> 1938 </a:t>
            </a:r>
            <a:r>
              <a:rPr lang="ru-RU" sz="1400" dirty="0" err="1">
                <a:latin typeface="Arial Narrow" panose="020B0606020202030204" pitchFamily="34" charset="0"/>
              </a:rPr>
              <a:t>жылы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қазіргі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Түркістан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облысының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бір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бөлігінен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құрылған</a:t>
            </a:r>
            <a:r>
              <a:rPr lang="ru-RU" sz="1400" dirty="0">
                <a:latin typeface="Arial Narrow" panose="020B0606020202030204" pitchFamily="34" charset="0"/>
              </a:rPr>
              <a:t>. 1997 </a:t>
            </a:r>
            <a:r>
              <a:rPr lang="ru-RU" sz="1400" dirty="0" err="1">
                <a:latin typeface="Arial Narrow" panose="020B0606020202030204" pitchFamily="34" charset="0"/>
              </a:rPr>
              <a:t>жылы</a:t>
            </a:r>
            <a:r>
              <a:rPr lang="ru-RU" sz="1400" dirty="0">
                <a:latin typeface="Arial Narrow" panose="020B0606020202030204" pitchFamily="34" charset="0"/>
              </a:rPr>
              <a:t> 17 </a:t>
            </a:r>
            <a:r>
              <a:rPr lang="ru-RU" sz="1400" dirty="0" err="1">
                <a:latin typeface="Arial Narrow" panose="020B0606020202030204" pitchFamily="34" charset="0"/>
              </a:rPr>
              <a:t>маусымда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Қазақстан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Президентінің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Жарлығымен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облыс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атауының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орыс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тіліндегі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транскрипциясы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Кзыл-Ординскаядан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Қызылордаға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өзгертілді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err="1">
                <a:latin typeface="Arial Narrow" panose="020B0606020202030204" pitchFamily="34" charset="0"/>
              </a:rPr>
              <a:t>Республиканың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оңтүстік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бөлігінде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орналасқан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algn="l" rtl="0"/>
            <a:endParaRPr lang="ru-RU" sz="1400" dirty="0">
              <a:latin typeface="Arial Narrow" panose="020B0606020202030204" pitchFamily="34" charset="0"/>
            </a:endParaRPr>
          </a:p>
          <a:p>
            <a:pPr algn="just" rtl="0"/>
            <a:r>
              <a:rPr lang="ru-RU" sz="1400" dirty="0" err="1">
                <a:latin typeface="Arial Narrow" panose="020B0606020202030204" pitchFamily="34" charset="0"/>
              </a:rPr>
              <a:t>Аймақ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экономикасын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дамытудың</a:t>
            </a:r>
            <a:r>
              <a:rPr lang="ru-RU" sz="1400" dirty="0">
                <a:latin typeface="Arial Narrow" panose="020B0606020202030204" pitchFamily="34" charset="0"/>
              </a:rPr>
              <a:t> басым </a:t>
            </a:r>
            <a:r>
              <a:rPr lang="ru-RU" sz="1400" dirty="0" err="1">
                <a:latin typeface="Arial Narrow" panose="020B0606020202030204" pitchFamily="34" charset="0"/>
              </a:rPr>
              <a:t>бағыттары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йодталған</a:t>
            </a:r>
            <a:r>
              <a:rPr lang="ru-RU" sz="1400" dirty="0">
                <a:latin typeface="Arial Narrow" panose="020B0606020202030204" pitchFamily="34" charset="0"/>
              </a:rPr>
              <a:t> ас </a:t>
            </a:r>
            <a:r>
              <a:rPr lang="ru-RU" sz="1400" dirty="0" err="1">
                <a:latin typeface="Arial Narrow" panose="020B0606020202030204" pitchFamily="34" charset="0"/>
              </a:rPr>
              <a:t>тұзын</a:t>
            </a:r>
            <a:r>
              <a:rPr lang="ru-RU" sz="1400" dirty="0">
                <a:latin typeface="Arial Narrow" panose="020B0606020202030204" pitchFamily="34" charset="0"/>
              </a:rPr>
              <a:t>, полиэтилен </a:t>
            </a:r>
            <a:r>
              <a:rPr lang="ru-RU" sz="1400" dirty="0" err="1">
                <a:latin typeface="Arial Narrow" panose="020B0606020202030204" pitchFamily="34" charset="0"/>
              </a:rPr>
              <a:t>құбырларын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және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темірбетон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бұйымдарын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өндіру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болып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табылады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err="1">
                <a:latin typeface="Arial Narrow" panose="020B0606020202030204" pitchFamily="34" charset="0"/>
              </a:rPr>
              <a:t>Облыс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Қазақстандағы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барлық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мұнай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өндірудің</a:t>
            </a:r>
            <a:r>
              <a:rPr lang="ru-RU" sz="1400" dirty="0">
                <a:latin typeface="Arial Narrow" panose="020B0606020202030204" pitchFamily="34" charset="0"/>
              </a:rPr>
              <a:t> 15%-</a:t>
            </a:r>
            <a:r>
              <a:rPr lang="ru-RU" sz="1400" dirty="0" err="1">
                <a:latin typeface="Arial Narrow" panose="020B0606020202030204" pitchFamily="34" charset="0"/>
              </a:rPr>
              <a:t>ға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жуығын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err="1">
                <a:latin typeface="Arial Narrow" panose="020B0606020202030204" pitchFamily="34" charset="0"/>
              </a:rPr>
              <a:t>республикадағы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жалпы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күріш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өнімінің</a:t>
            </a:r>
            <a:r>
              <a:rPr lang="ru-RU" sz="1400" dirty="0">
                <a:latin typeface="Arial Narrow" panose="020B0606020202030204" pitchFamily="34" charset="0"/>
              </a:rPr>
              <a:t> 90%-</a:t>
            </a:r>
            <a:r>
              <a:rPr lang="ru-RU" sz="1400" dirty="0" err="1">
                <a:latin typeface="Arial Narrow" panose="020B0606020202030204" pitchFamily="34" charset="0"/>
              </a:rPr>
              <a:t>ын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қамтамасыз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етеді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algn="l" rtl="0"/>
            <a:r>
              <a:rPr lang="ru-RU" sz="1400" dirty="0" err="1">
                <a:latin typeface="Arial Narrow" panose="020B0606020202030204" pitchFamily="34" charset="0"/>
              </a:rPr>
              <a:t>Сонымен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kk-KZ" sz="1400" dirty="0">
                <a:latin typeface="Arial Narrow" panose="020B0606020202030204" pitchFamily="34" charset="0"/>
              </a:rPr>
              <a:t>қатар,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облыс</a:t>
            </a:r>
            <a:r>
              <a:rPr lang="ru-RU" sz="1400" dirty="0">
                <a:latin typeface="Arial Narrow" panose="020B0606020202030204" pitchFamily="34" charset="0"/>
              </a:rPr>
              <a:t> мал </a:t>
            </a:r>
            <a:r>
              <a:rPr lang="ru-RU" sz="1400" dirty="0" err="1">
                <a:latin typeface="Arial Narrow" panose="020B0606020202030204" pitchFamily="34" charset="0"/>
              </a:rPr>
              <a:t>шаруашылығы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бағдарламасын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жүзеге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асыру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бойынша</a:t>
            </a:r>
            <a:r>
              <a:rPr lang="ru-RU" sz="1400" dirty="0">
                <a:latin typeface="Arial Narrow" panose="020B0606020202030204" pitchFamily="34" charset="0"/>
              </a:rPr>
              <a:t>  </a:t>
            </a:r>
            <a:r>
              <a:rPr lang="ru-RU" sz="1400" dirty="0" err="1">
                <a:latin typeface="Arial Narrow" panose="020B0606020202030204" pitchFamily="34" charset="0"/>
              </a:rPr>
              <a:t>көсбасшылар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қатарында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45314" y="4708995"/>
            <a:ext cx="11448197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000" b="1" dirty="0" err="1">
                <a:latin typeface="Arial Narrow" panose="020B0606020202030204" pitchFamily="34" charset="0"/>
              </a:rPr>
              <a:t>Аймақтың</a:t>
            </a:r>
            <a:r>
              <a:rPr lang="ru-RU" sz="2000" b="1" dirty="0">
                <a:latin typeface="Arial Narrow" panose="020B0606020202030204" pitchFamily="34" charset="0"/>
              </a:rPr>
              <a:t> статистикасы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 Narrow" panose="020B0606020202030204" pitchFamily="34" charset="0"/>
              </a:rPr>
              <a:t>Халық</a:t>
            </a:r>
            <a:r>
              <a:rPr lang="ru-RU" sz="1400" dirty="0">
                <a:latin typeface="Arial Narrow" panose="020B0606020202030204" pitchFamily="34" charset="0"/>
              </a:rPr>
              <a:t> -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841.4 </a:t>
            </a:r>
            <a:r>
              <a:rPr lang="ru-RU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мың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адам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4 %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Arial Narrow" panose="020B0606020202030204" pitchFamily="34" charset="0"/>
              </a:rPr>
              <a:t>10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 Narrow" panose="020B0606020202030204" pitchFamily="34" charset="0"/>
              </a:rPr>
              <a:t>Аудан</a:t>
            </a:r>
            <a:r>
              <a:rPr lang="ru-RU" sz="1400" dirty="0">
                <a:latin typeface="Arial Narrow" panose="020B0606020202030204" pitchFamily="34" charset="0"/>
              </a:rPr>
              <a:t> -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226 019 км²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(</a:t>
            </a:r>
            <a:r>
              <a:rPr lang="ru-RU" sz="1400" b="1" dirty="0">
                <a:latin typeface="Arial Narrow" panose="020B0606020202030204" pitchFamily="34" charset="0"/>
              </a:rPr>
              <a:t>11,3%</a:t>
            </a:r>
            <a:r>
              <a:rPr lang="ru-RU" sz="1400" dirty="0">
                <a:latin typeface="Arial Narrow" panose="020B0606020202030204" pitchFamily="34" charset="0"/>
              </a:rPr>
              <a:t>, 3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ші</a:t>
            </a:r>
            <a:r>
              <a:rPr lang="ru-RU" sz="1400" dirty="0">
                <a:latin typeface="Arial Narrow" panose="020B0606020202030204" pitchFamily="34" charset="0"/>
              </a:rPr>
              <a:t> орын);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етуші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субъектілерінің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</a:t>
            </a:r>
            <a:r>
              <a:rPr lang="ru-RU" sz="1400" dirty="0">
                <a:latin typeface="Arial Narrow" panose="020B0606020202030204" pitchFamily="34" charset="0"/>
              </a:rPr>
              <a:t>– </a:t>
            </a:r>
            <a:r>
              <a:rPr lang="en-US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67 180</a:t>
            </a:r>
            <a:r>
              <a:rPr lang="kk-KZ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бірл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2,7%, 17-ші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ШОБ-де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қамтылғандар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</a:t>
            </a:r>
            <a:r>
              <a:rPr lang="ru-RU" sz="1400" dirty="0">
                <a:latin typeface="Arial Narrow" panose="020B0606020202030204" pitchFamily="34" charset="0"/>
              </a:rPr>
              <a:t>–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125 073 </a:t>
            </a:r>
            <a:r>
              <a:rPr lang="ru-RU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адам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2.9%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ШОК-</a:t>
            </a:r>
            <a:r>
              <a:rPr lang="kk-KZ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нің аймақты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қамтуға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қосқан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үлесі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1400" b="1" dirty="0">
                <a:latin typeface="Arial Narrow" panose="020B0606020202030204" pitchFamily="34" charset="0"/>
              </a:rPr>
              <a:t> 35,</a:t>
            </a:r>
            <a:r>
              <a:rPr lang="ru-RU" sz="1400" b="1" dirty="0">
                <a:latin typeface="Arial Narrow" panose="020B0606020202030204" pitchFamily="34" charset="0"/>
              </a:rPr>
              <a:t>9</a:t>
            </a:r>
            <a:r>
              <a:rPr lang="en-US" sz="1400" b="1" dirty="0">
                <a:latin typeface="Arial Narrow" panose="020B0606020202030204" pitchFamily="34" charset="0"/>
              </a:rPr>
              <a:t>%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ШОК ЖҚҚ</a:t>
            </a:r>
            <a:r>
              <a:rPr lang="ru-RU" sz="1400" dirty="0">
                <a:latin typeface="Arial Narrow" panose="020B0606020202030204" pitchFamily="34" charset="0"/>
              </a:rPr>
              <a:t>–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331,3 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теңге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1,</a:t>
            </a:r>
            <a:r>
              <a:rPr lang="ru-RU" sz="1400" b="1" dirty="0">
                <a:latin typeface="Arial Narrow" panose="020B0606020202030204" pitchFamily="34" charset="0"/>
              </a:rPr>
              <a:t>2%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(ШОК-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тің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қосқан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үлесі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1</a:t>
            </a:r>
            <a:r>
              <a:rPr lang="en-US" sz="1400" b="1" dirty="0">
                <a:latin typeface="Arial Narrow" panose="020B0606020202030204" pitchFamily="34" charset="0"/>
              </a:rPr>
              <a:t>7</a:t>
            </a:r>
            <a:r>
              <a:rPr lang="ru-RU" sz="1400" b="1" dirty="0">
                <a:latin typeface="Arial Narrow" panose="020B0606020202030204" pitchFamily="34" charset="0"/>
              </a:rPr>
              <a:t>,7%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құрайды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V="1">
            <a:off x="3034288" y="1821942"/>
            <a:ext cx="3271262" cy="139119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269468"/>
            <a:ext cx="5198486" cy="2727622"/>
            <a:chOff x="844062" y="694593"/>
            <a:chExt cx="10163908" cy="5442437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694593"/>
              <a:ext cx="10163908" cy="5442437"/>
              <a:chOff x="852854" y="448408"/>
              <a:chExt cx="10420815" cy="6231115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448408"/>
                <a:ext cx="10420815" cy="6231115"/>
                <a:chOff x="450705" y="499630"/>
                <a:chExt cx="10910887" cy="6215062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8" name="Рисунок 97">
                  <a:extLst>
                    <a:ext uri="{FF2B5EF4-FFF2-40B4-BE49-F238E27FC236}">
                      <a16:creationId xmlns:a16="http://schemas.microsoft.com/office/drawing/2014/main" id="{2A68E086-AAF3-0135-D09F-D1D49AE2F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2358" y="499630"/>
                  <a:ext cx="2105025" cy="1419225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6" name="Shape 776">
              <a:extLst>
                <a:ext uri="{FF2B5EF4-FFF2-40B4-BE49-F238E27FC236}">
                  <a16:creationId xmlns:a16="http://schemas.microsoft.com/office/drawing/2014/main" id="{18694261-9E1C-7E34-740E-CE550E2AB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8246" y="1019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842822" y="3564588"/>
            <a:ext cx="0" cy="107406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</a:rPr>
              <a:pPr algn="l" rtl="0"/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71" y="319454"/>
            <a:ext cx="8699498" cy="588301"/>
          </a:xfrm>
        </p:spPr>
        <p:txBody>
          <a:bodyPr>
            <a:noAutofit/>
          </a:bodyPr>
          <a:lstStyle/>
          <a:p>
            <a:pPr algn="l" rtl="0"/>
            <a:r>
              <a:rPr lang="ru-RU" sz="2667" b="1" dirty="0" err="1">
                <a:latin typeface="Arial Narrow" panose="020B0606020202030204" pitchFamily="34" charset="0"/>
              </a:rPr>
              <a:t>Қызылорда</a:t>
            </a:r>
            <a:r>
              <a:rPr lang="ru-RU" sz="2667" b="1" dirty="0">
                <a:latin typeface="Arial Narrow" panose="020B0606020202030204" pitchFamily="34" charset="0"/>
              </a:rPr>
              <a:t> </a:t>
            </a:r>
            <a:r>
              <a:rPr lang="ru-RU" sz="2667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облысының</a:t>
            </a:r>
            <a:r>
              <a:rPr lang="ru-RU" sz="2667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ел </a:t>
            </a:r>
            <a:r>
              <a:rPr lang="ru-RU" sz="2667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экономикасына</a:t>
            </a:r>
            <a:r>
              <a:rPr lang="ru-RU" sz="2667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67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қосқан</a:t>
            </a:r>
            <a:r>
              <a:rPr lang="ru-RU" sz="2667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67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үлесі</a:t>
            </a:r>
            <a:r>
              <a:rPr lang="ru-RU" sz="2667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67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статистикасы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</a:rPr>
              <a:pPr algn="l" rtl="0"/>
              <a:t>3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СЖРА </a:t>
            </a:r>
            <a:r>
              <a:rPr lang="ru-RU" sz="800" i="1" kern="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 rtl="0"/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*БСК 6 –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Мемлекеттің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қаржы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активтерін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сатудан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түсетін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түсімдер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БСК 8 – Бюджет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қаражатының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пайдаланылатын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қалдықтары</a:t>
            </a:r>
            <a:endParaRPr lang="ru-RU" sz="800" i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0B5F7F4-14AA-8F51-7C61-48C8D0EB7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30723"/>
              </p:ext>
            </p:extLst>
          </p:nvPr>
        </p:nvGraphicFramePr>
        <p:xfrm>
          <a:off x="7904130" y="1497731"/>
          <a:ext cx="4029075" cy="350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67F33C-4C20-661C-F20B-02FEB23E7909}"/>
              </a:ext>
            </a:extLst>
          </p:cNvPr>
          <p:cNvSpPr txBox="1"/>
          <p:nvPr/>
        </p:nvSpPr>
        <p:spPr>
          <a:xfrm>
            <a:off x="518415" y="5235273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pPr algn="l" rtl="0"/>
            <a:r>
              <a:rPr lang="ru-RU" sz="1333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Қазақстанның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kk-KZ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75,5 трлн </a:t>
            </a:r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тг</a:t>
            </a:r>
            <a:r>
              <a:rPr lang="ru-RU" sz="1333" b="1" dirty="0">
                <a:latin typeface="Arial Narrow" panose="020B0606020202030204" pitchFamily="34" charset="0"/>
              </a:rPr>
              <a:t>. </a:t>
            </a:r>
            <a:r>
              <a:rPr lang="ru-RU" sz="1333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 err="1">
                <a:latin typeface="Arial Narrow" panose="020B0606020202030204" pitchFamily="34" charset="0"/>
              </a:rPr>
              <a:t>Қызылорда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облысының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kk-KZ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>
                <a:solidFill>
                  <a:srgbClr val="C00000"/>
                </a:solidFill>
                <a:latin typeface="Arial Narrow" panose="020B0606020202030204" pitchFamily="34" charset="0"/>
              </a:rPr>
              <a:t>1,8 трлн </a:t>
            </a:r>
            <a:r>
              <a:rPr lang="ru-RU" sz="1067" i="1" dirty="0" err="1">
                <a:latin typeface="Arial Narrow" panose="020B0606020202030204" pitchFamily="34" charset="0"/>
              </a:rPr>
              <a:t>тг</a:t>
            </a:r>
            <a:r>
              <a:rPr lang="ru-RU" sz="1067" i="1" dirty="0">
                <a:latin typeface="Arial Narrow" panose="020B0606020202030204" pitchFamily="34" charset="0"/>
              </a:rPr>
              <a:t>.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rtl="0"/>
            <a:r>
              <a:rPr lang="ru-RU" sz="1333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Қазақстандағы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ЖҚҚ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27,6 трлн </a:t>
            </a:r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333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39178" indent="-137581" algn="l" rtl="0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 err="1">
                <a:latin typeface="Arial Narrow" panose="020B0606020202030204" pitchFamily="34" charset="0"/>
              </a:rPr>
              <a:t>Қызылорда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облысындағы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ЖҚҚ </a:t>
            </a:r>
            <a:r>
              <a:rPr lang="ru-RU" sz="1067" i="1" dirty="0">
                <a:solidFill>
                  <a:srgbClr val="C00000"/>
                </a:solidFill>
                <a:latin typeface="Arial Narrow" panose="020B0606020202030204" pitchFamily="34" charset="0"/>
              </a:rPr>
              <a:t>331,4 млрд </a:t>
            </a:r>
            <a:r>
              <a:rPr lang="ru-RU" sz="1067" i="1" dirty="0" err="1">
                <a:latin typeface="Arial Narrow" panose="020B0606020202030204" pitchFamily="34" charset="0"/>
              </a:rPr>
              <a:t>тг</a:t>
            </a:r>
            <a:r>
              <a:rPr lang="ru-RU" sz="1067" i="1" dirty="0">
                <a:latin typeface="Arial Narrow" panose="020B0606020202030204" pitchFamily="34" charset="0"/>
              </a:rPr>
              <a:t>.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аймақтың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дегі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ШОК ЖҚҚ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үлесі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b="1" i="1" dirty="0">
                <a:latin typeface="Arial Narrow" panose="020B0606020202030204" pitchFamily="34" charset="0"/>
              </a:rPr>
              <a:t>1,2% </a:t>
            </a:r>
            <a:r>
              <a:rPr lang="ru-RU" sz="1067" b="1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BC964-CEA6-8BAC-9975-8C7438603573}"/>
              </a:ext>
            </a:extLst>
          </p:cNvPr>
          <p:cNvSpPr txBox="1"/>
          <p:nvPr/>
        </p:nvSpPr>
        <p:spPr>
          <a:xfrm>
            <a:off x="6075470" y="5217344"/>
            <a:ext cx="5760640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 9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айдағы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салықтар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бюджетке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төленетін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төлемдер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13,9 трлн </a:t>
            </a:r>
            <a:r>
              <a:rPr lang="ru-RU" sz="1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</a:rPr>
              <a:t>. </a:t>
            </a:r>
            <a:r>
              <a:rPr lang="ru-RU" sz="1333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333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39178" indent="-137581" algn="l" rtl="0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 err="1">
                <a:latin typeface="Arial Narrow" panose="020B0606020202030204" pitchFamily="34" charset="0"/>
              </a:rPr>
              <a:t>Қызылорда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облысының салықтары мен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төлемдері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>
                <a:latin typeface="Arial Narrow" panose="020B0606020202030204" pitchFamily="34" charset="0"/>
              </a:rPr>
              <a:t>184</a:t>
            </a:r>
            <a:r>
              <a:rPr lang="ru-RU" sz="1067" i="1" dirty="0">
                <a:solidFill>
                  <a:srgbClr val="C00000"/>
                </a:solidFill>
                <a:latin typeface="Arial Narrow" panose="020B0606020202030204" pitchFamily="34" charset="0"/>
              </a:rPr>
              <a:t> млрд </a:t>
            </a:r>
            <a:r>
              <a:rPr lang="ru-RU" sz="1067" i="1" dirty="0" err="1">
                <a:latin typeface="Arial Narrow" panose="020B0606020202030204" pitchFamily="34" charset="0"/>
              </a:rPr>
              <a:t>тг</a:t>
            </a:r>
            <a:r>
              <a:rPr lang="ru-RU" sz="1067" i="1" dirty="0">
                <a:latin typeface="Arial Narrow" panose="020B0606020202030204" pitchFamily="34" charset="0"/>
              </a:rPr>
              <a:t>.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(ҚР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көрсеткіштен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b="1" i="1" dirty="0">
                <a:latin typeface="Arial Narrow" panose="020B0606020202030204" pitchFamily="34" charset="0"/>
              </a:rPr>
              <a:t>1,3%</a:t>
            </a:r>
            <a:r>
              <a:rPr lang="ru-RU" sz="1067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27FB0-792F-8E7E-5F4A-42D822DD6659}"/>
              </a:ext>
            </a:extLst>
          </p:cNvPr>
          <p:cNvSpPr txBox="1"/>
          <p:nvPr/>
        </p:nvSpPr>
        <p:spPr>
          <a:xfrm>
            <a:off x="492498" y="1158689"/>
            <a:ext cx="299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9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айдағы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ШОК ЖАӨ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ЖҚҚ. (млрд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algn="ctr"/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3ADBF-E03D-9A58-1E67-F8C00780384C}"/>
              </a:ext>
            </a:extLst>
          </p:cNvPr>
          <p:cNvSpPr txBox="1"/>
          <p:nvPr/>
        </p:nvSpPr>
        <p:spPr>
          <a:xfrm>
            <a:off x="4741950" y="1072680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9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айдағы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басына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шаққандағы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ЖАӨ. (</a:t>
            </a:r>
            <a:r>
              <a:rPr lang="kk-KZ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мың.тг</a:t>
            </a:r>
            <a:r>
              <a:rPr lang="en-US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2525-E056-07BD-4939-FD73D1EFDBC9}"/>
              </a:ext>
            </a:extLst>
          </p:cNvPr>
          <p:cNvSpPr txBox="1"/>
          <p:nvPr/>
        </p:nvSpPr>
        <p:spPr>
          <a:xfrm>
            <a:off x="8017131" y="1171555"/>
            <a:ext cx="312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 9 айдағы салықтар мен бюджетке төленетін төлемдер. (млрд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тг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algn="ctr" rtl="0"/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46A75F8-2B26-5DA5-0ADC-6D4BA9FE5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5917"/>
              </p:ext>
            </p:extLst>
          </p:nvPr>
        </p:nvGraphicFramePr>
        <p:xfrm>
          <a:off x="190668" y="1579497"/>
          <a:ext cx="4462013" cy="346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114BC30-B585-A69D-93BE-46D755A7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815936"/>
              </p:ext>
            </p:extLst>
          </p:nvPr>
        </p:nvGraphicFramePr>
        <p:xfrm>
          <a:off x="4348022" y="1398017"/>
          <a:ext cx="3576778" cy="339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0B5F7F4-14AA-8F51-7C61-48C8D0EB7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439170"/>
              </p:ext>
            </p:extLst>
          </p:nvPr>
        </p:nvGraphicFramePr>
        <p:xfrm>
          <a:off x="7794981" y="1461246"/>
          <a:ext cx="3805350" cy="341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30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</a:rPr>
              <a:pPr algn="l" rtl="0"/>
              <a:t>4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660" y="1316764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Эконом.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белсенділік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деңгейі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9247" y="1264024"/>
            <a:ext cx="301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қамту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деңгейі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93741" y="1299882"/>
            <a:ext cx="2978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қамту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құрылымы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1666" y="3717943"/>
            <a:ext cx="286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қамтылған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халықтың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құрылымы</a:t>
            </a:r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7200" y="3726735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Өзін-өзі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қамтыған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халықтың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құрылымы</a:t>
            </a:r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3077" y="303579"/>
            <a:ext cx="8789377" cy="80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dirty="0" err="1">
                <a:latin typeface="Arial Narrow" panose="020B0606020202030204" pitchFamily="34" charset="0"/>
              </a:rPr>
              <a:t>Қызылорда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халқын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қамту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статистикасы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51E1D-B5F4-5166-7ED7-5D5538E64A49}"/>
              </a:ext>
            </a:extLst>
          </p:cNvPr>
          <p:cNvSpPr txBox="1"/>
          <p:nvPr/>
        </p:nvSpPr>
        <p:spPr>
          <a:xfrm>
            <a:off x="545626" y="642326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СЖРА </a:t>
            </a:r>
            <a:r>
              <a:rPr lang="ru-RU" sz="800" i="1" kern="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66B613-2DD1-3F65-02AF-DF1227FD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799255"/>
              </p:ext>
            </p:extLst>
          </p:nvPr>
        </p:nvGraphicFramePr>
        <p:xfrm>
          <a:off x="318528" y="1603308"/>
          <a:ext cx="3648075" cy="207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C002595-8270-F2FF-9F54-ACCC0457F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64077"/>
              </p:ext>
            </p:extLst>
          </p:nvPr>
        </p:nvGraphicFramePr>
        <p:xfrm>
          <a:off x="4386402" y="1589581"/>
          <a:ext cx="3490913" cy="208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070C02C-3B8D-A22A-097E-5F9AEEF3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765673"/>
              </p:ext>
            </p:extLst>
          </p:nvPr>
        </p:nvGraphicFramePr>
        <p:xfrm>
          <a:off x="7953234" y="1501504"/>
          <a:ext cx="3529013" cy="215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AD28185-40AD-6D81-577F-F0970C3BA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6998"/>
              </p:ext>
            </p:extLst>
          </p:nvPr>
        </p:nvGraphicFramePr>
        <p:xfrm>
          <a:off x="2760988" y="4109112"/>
          <a:ext cx="3586163" cy="218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0A5E04D-FD32-5104-71CC-3455CEA24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917767"/>
              </p:ext>
            </p:extLst>
          </p:nvPr>
        </p:nvGraphicFramePr>
        <p:xfrm>
          <a:off x="6122473" y="4094265"/>
          <a:ext cx="3748088" cy="223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178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7038" y="277202"/>
            <a:ext cx="8024446" cy="900967"/>
          </a:xfrm>
        </p:spPr>
        <p:txBody>
          <a:bodyPr>
            <a:normAutofit/>
          </a:bodyPr>
          <a:lstStyle/>
          <a:p>
            <a:pPr algn="l" rtl="0"/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етуші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</a:t>
            </a:r>
            <a:r>
              <a:rPr lang="ru-RU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субъектілерінің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50C71-F960-7905-A730-66E0533FA147}"/>
              </a:ext>
            </a:extLst>
          </p:cNvPr>
          <p:cNvSpPr txBox="1"/>
          <p:nvPr/>
        </p:nvSpPr>
        <p:spPr>
          <a:xfrm>
            <a:off x="7979671" y="1721005"/>
            <a:ext cx="330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</a:t>
            </a:r>
            <a:r>
              <a:rPr lang="ru-RU" sz="3600" b="1" dirty="0" err="1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мың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</a:t>
            </a: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59F95C33-E074-1C97-C427-8EB210AF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5</a:t>
            </a:fld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36E63-D3C3-C8E2-A3AD-89DB6FE446F4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СЖРА </a:t>
            </a:r>
            <a:r>
              <a:rPr lang="ru-RU" sz="800" i="1" kern="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6701AC-7C06-F0F2-FFAF-97E2CEDD2AE9}"/>
              </a:ext>
            </a:extLst>
          </p:cNvPr>
          <p:cNvSpPr/>
          <p:nvPr/>
        </p:nvSpPr>
        <p:spPr>
          <a:xfrm>
            <a:off x="7765000" y="2526763"/>
            <a:ext cx="4020661" cy="178654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0">
              <a:defRPr/>
            </a:pPr>
            <a:r>
              <a:rPr kumimoji="0" lang="ru-RU" alt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Қызылорда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сала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бөлігінде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басым: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Сауда –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35,6%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23,9 мың бірлік.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Ауыл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шаруашылығы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19,9%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13,4 мың бірлік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 қызмет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түрлері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15,9%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10,7  мың бірлік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7FA8633-FCF5-886B-02D3-2E318A41D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598094"/>
              </p:ext>
            </p:extLst>
          </p:nvPr>
        </p:nvGraphicFramePr>
        <p:xfrm>
          <a:off x="571499" y="1210234"/>
          <a:ext cx="6725772" cy="493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32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1665324"/>
            <a:ext cx="674272" cy="67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2381099"/>
            <a:ext cx="624114" cy="62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" y="3271288"/>
            <a:ext cx="581093" cy="535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7" y="4808276"/>
            <a:ext cx="651485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" y="5629765"/>
            <a:ext cx="501352" cy="501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9" y="3989880"/>
            <a:ext cx="685494" cy="688426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6756935" y="2016357"/>
            <a:ext cx="172499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4764505" y="2767967"/>
            <a:ext cx="37174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5226518" y="3510212"/>
            <a:ext cx="326710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4764505" y="4246024"/>
            <a:ext cx="37174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5332396" y="5709709"/>
            <a:ext cx="316123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60484" y="103689"/>
            <a:ext cx="10385670" cy="674272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Қызылорда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етуші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субъектілерінің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Қор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қолдауының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нәтижелері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5515276" y="4999385"/>
            <a:ext cx="296665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09F82C0A-AC0F-8C30-6232-060C9372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6</a:t>
            </a:fld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F2C14-63CB-81DA-8E28-B445AA625D71}"/>
              </a:ext>
            </a:extLst>
          </p:cNvPr>
          <p:cNvSpPr txBox="1"/>
          <p:nvPr/>
        </p:nvSpPr>
        <p:spPr>
          <a:xfrm>
            <a:off x="853333" y="6317126"/>
            <a:ext cx="9799036" cy="444209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pPr algn="l" rtl="0"/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қаржылық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бағдарламалар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нәтижелер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49,2 млрд </a:t>
            </a:r>
            <a:r>
              <a:rPr lang="ru-RU" sz="1200" dirty="0" err="1">
                <a:latin typeface="Arial Narrow" panose="020B0606020202030204" pitchFamily="34" charset="0"/>
              </a:rPr>
              <a:t>теңге</a:t>
            </a:r>
            <a:r>
              <a:rPr lang="ru-RU" sz="1200" dirty="0">
                <a:latin typeface="Arial Narrow" panose="020B0606020202030204" pitchFamily="34" charset="0"/>
              </a:rPr>
              <a:t> кредит </a:t>
            </a:r>
            <a:r>
              <a:rPr lang="ru-RU" sz="1200" dirty="0" err="1">
                <a:latin typeface="Arial Narrow" panose="020B0606020202030204" pitchFamily="34" charset="0"/>
              </a:rPr>
              <a:t>сомасына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1607 б</a:t>
            </a:r>
            <a:r>
              <a:rPr lang="kk-KZ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ірл.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жоба</a:t>
            </a:r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ятиугольник 12">
            <a:extLst>
              <a:ext uri="{FF2B5EF4-FFF2-40B4-BE49-F238E27FC236}">
                <a16:creationId xmlns:a16="http://schemas.microsoft.com/office/drawing/2014/main" id="{C6DCF74E-42A6-F63D-FF8A-C69BE44CFD69}"/>
              </a:ext>
            </a:extLst>
          </p:cNvPr>
          <p:cNvSpPr/>
          <p:nvPr/>
        </p:nvSpPr>
        <p:spPr>
          <a:xfrm flipH="1">
            <a:off x="8877592" y="6563824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/>
          <a:p>
            <a:pPr algn="ctr" rtl="0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01.01.2024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kk-KZ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ж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ru-RU" sz="9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жағдай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бойынша</a:t>
            </a:r>
            <a:endParaRPr lang="ru-RU" sz="9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5A468787-4FBD-A742-E41A-230A85CCF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82434"/>
              </p:ext>
            </p:extLst>
          </p:nvPr>
        </p:nvGraphicFramePr>
        <p:xfrm>
          <a:off x="7918321" y="1074056"/>
          <a:ext cx="3203821" cy="713606"/>
        </p:xfrm>
        <a:graphic>
          <a:graphicData uri="http://schemas.openxmlformats.org/drawingml/2006/table">
            <a:tbl>
              <a:tblPr firstRow="1" bandRow="1"/>
              <a:tblGrid>
                <a:gridCol w="1713926">
                  <a:extLst>
                    <a:ext uri="{9D8B030D-6E8A-4147-A177-3AD203B41FA5}">
                      <a16:colId xmlns:a16="http://schemas.microsoft.com/office/drawing/2014/main" val="3911164845"/>
                    </a:ext>
                  </a:extLst>
                </a:gridCol>
                <a:gridCol w="1489895">
                  <a:extLst>
                    <a:ext uri="{9D8B030D-6E8A-4147-A177-3AD203B41FA5}">
                      <a16:colId xmlns:a16="http://schemas.microsoft.com/office/drawing/2014/main" val="3028482789"/>
                    </a:ext>
                  </a:extLst>
                </a:gridCol>
              </a:tblGrid>
              <a:tr h="713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Соңғы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жылдағы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кредиттер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саны,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Соңғы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жылдағы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кредиттер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сомасы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92869"/>
                  </a:ext>
                </a:extLst>
              </a:tr>
            </a:tbl>
          </a:graphicData>
        </a:graphic>
      </p:graphicFrame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1E5AD471-0CA2-32F6-EEDC-A50F11442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80815"/>
              </p:ext>
            </p:extLst>
          </p:nvPr>
        </p:nvGraphicFramePr>
        <p:xfrm>
          <a:off x="8342445" y="1628522"/>
          <a:ext cx="2576567" cy="4465788"/>
        </p:xfrm>
        <a:graphic>
          <a:graphicData uri="http://schemas.openxmlformats.org/drawingml/2006/table">
            <a:tbl>
              <a:tblPr firstRow="1" bandRow="1"/>
              <a:tblGrid>
                <a:gridCol w="1366098">
                  <a:extLst>
                    <a:ext uri="{9D8B030D-6E8A-4147-A177-3AD203B41FA5}">
                      <a16:colId xmlns:a16="http://schemas.microsoft.com/office/drawing/2014/main" val="3735390084"/>
                    </a:ext>
                  </a:extLst>
                </a:gridCol>
                <a:gridCol w="1210469">
                  <a:extLst>
                    <a:ext uri="{9D8B030D-6E8A-4147-A177-3AD203B41FA5}">
                      <a16:colId xmlns:a16="http://schemas.microsoft.com/office/drawing/2014/main" val="972212905"/>
                    </a:ext>
                  </a:extLst>
                </a:gridCol>
              </a:tblGrid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6 273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57.00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267212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48.20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30894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6.54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930116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14.57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63542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10.93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52587"/>
                  </a:ext>
                </a:extLst>
              </a:tr>
              <a:tr h="744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66,84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233329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E052ABF-0E34-DF1E-22D2-ECDA90351095}"/>
              </a:ext>
            </a:extLst>
          </p:cNvPr>
          <p:cNvCxnSpPr>
            <a:cxnSpLocks/>
          </p:cNvCxnSpPr>
          <p:nvPr/>
        </p:nvCxnSpPr>
        <p:spPr>
          <a:xfrm>
            <a:off x="9599745" y="1852654"/>
            <a:ext cx="0" cy="4241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B76D1A2-5C8E-49C9-903A-0730597A1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54010"/>
              </p:ext>
            </p:extLst>
          </p:nvPr>
        </p:nvGraphicFramePr>
        <p:xfrm>
          <a:off x="1120587" y="1452280"/>
          <a:ext cx="6714565" cy="468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4203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064601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2023 ж. 11 </a:t>
            </a:r>
            <a:r>
              <a:rPr lang="ru-RU" sz="2800" b="1" dirty="0" err="1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айдағы</a:t>
            </a:r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Қызылорда</a:t>
            </a:r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облысының</a:t>
            </a:r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экспорты.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3919252" y="3313460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8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2555489" y="3189494"/>
            <a:ext cx="1288927" cy="47001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868321" y="3027979"/>
            <a:ext cx="168716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Шойын,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болат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2 931,6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  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0" y="1409607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2569342" y="2246792"/>
            <a:ext cx="1778540" cy="45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Бейорганикалық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59 397,5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Рисунок 45" descr="Изображение выглядит как желтый, свеча, символ, дизайн  Автоматически созданное описание">
            <a:extLst>
              <a:ext uri="{FF2B5EF4-FFF2-40B4-BE49-F238E27FC236}">
                <a16:creationId xmlns:a16="http://schemas.microsoft.com/office/drawing/2014/main" id="{5E856EFF-CFAE-05C6-1560-FFB1AA8B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4" y="1210710"/>
            <a:ext cx="841993" cy="841993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4352698" y="2003307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Дәндер, күріш, тұқымдар</a:t>
            </a:r>
          </a:p>
          <a:p>
            <a:pPr algn="ctr" rtl="0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18 241,9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6071652" y="2188111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Мұнай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өнімдері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419 728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 descr="Изображение выглядит как снимок экрана, дизайн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398C7068-5F78-3F3F-8791-D3BCEE6AE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27" y="1380563"/>
            <a:ext cx="807548" cy="807548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7750142" y="2936383"/>
            <a:ext cx="2282777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(ас және денатуратталған)</a:t>
            </a:r>
          </a:p>
          <a:p>
            <a:pPr algn="ctr" rtl="0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26 128,8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Рисунок 56" descr="Изображение выглядит как молоток, инструмент, дизайн  Автоматически созданное описание">
            <a:extLst>
              <a:ext uri="{FF2B5EF4-FFF2-40B4-BE49-F238E27FC236}">
                <a16:creationId xmlns:a16="http://schemas.microsoft.com/office/drawing/2014/main" id="{A31B3D9E-9BE6-5E8A-984B-AA7AEF7F3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2" y="1994218"/>
            <a:ext cx="935484" cy="9354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нимок экрана, линия, Графика, Прямоугольник  Автоматически созданное описание">
            <a:extLst>
              <a:ext uri="{FF2B5EF4-FFF2-40B4-BE49-F238E27FC236}">
                <a16:creationId xmlns:a16="http://schemas.microsoft.com/office/drawing/2014/main" id="{85476621-FEE3-E286-DB66-565D1B6DE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21" y="3300556"/>
            <a:ext cx="1033473" cy="1033473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5E725AE-DF7B-5A4F-4E8D-E412AF74F883}"/>
              </a:ext>
            </a:extLst>
          </p:cNvPr>
          <p:cNvSpPr/>
          <p:nvPr/>
        </p:nvSpPr>
        <p:spPr>
          <a:xfrm>
            <a:off x="8361238" y="4157775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Шыны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8 348,7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F0D18A3-0B61-10CC-4530-AC1B1B166B8E}"/>
              </a:ext>
            </a:extLst>
          </p:cNvPr>
          <p:cNvSpPr/>
          <p:nvPr/>
        </p:nvSpPr>
        <p:spPr>
          <a:xfrm>
            <a:off x="7698776" y="5495364"/>
            <a:ext cx="2377553" cy="31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Балық (тұздалған,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балғын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Филе,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тартылған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7 931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6430940" y="4312050"/>
            <a:ext cx="1539702" cy="82672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V="1">
            <a:off x="6660987" y="3942634"/>
            <a:ext cx="1986253" cy="324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6402177" y="3144484"/>
            <a:ext cx="1130300" cy="44486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6024374" y="2569823"/>
            <a:ext cx="542795" cy="709107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5179732" y="2342033"/>
            <a:ext cx="0" cy="87064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3628374" y="2620688"/>
            <a:ext cx="643124" cy="73180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 descr="Изображение выглядит как графическая вставка, мультфильм, дизайн, иллюстрация  Автоматически созданное описание">
            <a:extLst>
              <a:ext uri="{FF2B5EF4-FFF2-40B4-BE49-F238E27FC236}">
                <a16:creationId xmlns:a16="http://schemas.microsoft.com/office/drawing/2014/main" id="{34AF4736-4DAC-E33E-CDF1-CA4AC63B8F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65" y="5406356"/>
            <a:ext cx="841994" cy="841994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3D97B94-08E8-D086-F303-557BAFB22AAE}"/>
              </a:ext>
            </a:extLst>
          </p:cNvPr>
          <p:cNvSpPr/>
          <p:nvPr/>
        </p:nvSpPr>
        <p:spPr>
          <a:xfrm>
            <a:off x="3949936" y="6238659"/>
            <a:ext cx="262574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Портландцемент, цемент</a:t>
            </a:r>
          </a:p>
          <a:p>
            <a:pPr algn="ctr" rtl="0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7 120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5111562" y="4672590"/>
            <a:ext cx="18841" cy="73376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E9A058D5-4828-EF2B-9EB7-5F62C1F59317}"/>
              </a:ext>
            </a:extLst>
          </p:cNvPr>
          <p:cNvCxnSpPr>
            <a:cxnSpLocks/>
          </p:cNvCxnSpPr>
          <p:nvPr/>
        </p:nvCxnSpPr>
        <p:spPr>
          <a:xfrm flipH="1">
            <a:off x="2193297" y="4390323"/>
            <a:ext cx="1866946" cy="82952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527381" y="423203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ІҚМ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131.4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H="1">
            <a:off x="2103020" y="4001795"/>
            <a:ext cx="1687168" cy="6270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 descr="Изображение выглядит как дизайн  Автоматически созданное описание">
            <a:extLst>
              <a:ext uri="{FF2B5EF4-FFF2-40B4-BE49-F238E27FC236}">
                <a16:creationId xmlns:a16="http://schemas.microsoft.com/office/drawing/2014/main" id="{5BCB69D5-8D10-E90B-E376-675848564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82" y="5056965"/>
            <a:ext cx="655238" cy="655238"/>
          </a:xfrm>
          <a:prstGeom prst="rect">
            <a:avLst/>
          </a:prstGeom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8FC5569A-94B1-0726-9C28-D7F9ADCC5B8E}"/>
              </a:ext>
            </a:extLst>
          </p:cNvPr>
          <p:cNvSpPr/>
          <p:nvPr/>
        </p:nvSpPr>
        <p:spPr>
          <a:xfrm>
            <a:off x="652637" y="5768595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Құрылыс гипсі,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әктас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499.3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7</a:t>
            </a:fld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Экспорттың жалпы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көлемі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560 097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ды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 descr="Изображение выглядит как графическая вставка, мультфильм, творческий подход, рыба  Автоматически созданное описание">
            <a:extLst>
              <a:ext uri="{FF2B5EF4-FFF2-40B4-BE49-F238E27FC236}">
                <a16:creationId xmlns:a16="http://schemas.microsoft.com/office/drawing/2014/main" id="{342ED2B1-9ED8-3170-7AC8-3B7ADCFFEC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80" y="4518184"/>
            <a:ext cx="998131" cy="9981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  Автоматически созданное описание">
            <a:extLst>
              <a:ext uri="{FF2B5EF4-FFF2-40B4-BE49-F238E27FC236}">
                <a16:creationId xmlns:a16="http://schemas.microsoft.com/office/drawing/2014/main" id="{567F3B05-5678-7A15-A991-345D2EC4A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50" y="2129211"/>
            <a:ext cx="899175" cy="754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Графика, Шрифт, графическая вставка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BF14AEB1-5CD1-17C7-41B1-1A71A6C9E7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8" y="3379695"/>
            <a:ext cx="951380" cy="101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1F5D9-E198-9F9B-D330-9DEFBA85D1CE}"/>
              </a:ext>
            </a:extLst>
          </p:cNvPr>
          <p:cNvSpPr txBox="1"/>
          <p:nvPr/>
        </p:nvSpPr>
        <p:spPr>
          <a:xfrm>
            <a:off x="218662" y="6423028"/>
            <a:ext cx="616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Дереккөздер: ҚР ҰЭМ Статистика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комитеті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 rtl="0"/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ҚР ҚМ Мемлекеттік кірістер комитеті 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https://kgd.gov.kz/ru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5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064601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2023 ж. 11 </a:t>
            </a:r>
            <a:r>
              <a:rPr lang="ru-RU" sz="2800" b="1" dirty="0" err="1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айдағы</a:t>
            </a:r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Қызылорда</a:t>
            </a:r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облысының</a:t>
            </a:r>
            <a:r>
              <a:rPr lang="ru-RU" sz="2800" b="1" dirty="0"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импорты.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3919252" y="3313460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8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</p:cNvCxnSpPr>
          <p:nvPr/>
        </p:nvCxnSpPr>
        <p:spPr>
          <a:xfrm>
            <a:off x="2592062" y="3195697"/>
            <a:ext cx="1327059" cy="53562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789545" y="3193772"/>
            <a:ext cx="1872973" cy="41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Құбырлар, түтіктер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құбыршектер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және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фитингтері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8 791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  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1" y="1366702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6117251" y="2154753"/>
            <a:ext cx="18305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Бейорганикалық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5 403,2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4469239" y="2003306"/>
            <a:ext cx="1832950" cy="461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Минералды және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тыңайтқыштар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4 207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8230389" y="5619314"/>
            <a:ext cx="1871711" cy="27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Жабдықтар мен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станоктар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7 116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2321861" y="2375646"/>
            <a:ext cx="2151527" cy="35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Балғын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мұздатылған және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салқындатылған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субөнім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128.5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Рисунок 64" descr="Изображение выглядит как часы, Графика, символ, снимок экрана  Автоматически созданное описание">
            <a:extLst>
              <a:ext uri="{FF2B5EF4-FFF2-40B4-BE49-F238E27FC236}">
                <a16:creationId xmlns:a16="http://schemas.microsoft.com/office/drawing/2014/main" id="{1A0484A7-A085-AC46-2453-5670CEB6F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8" y="2133609"/>
            <a:ext cx="848979" cy="848979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2B47D9-EB87-F34E-D434-71D8257AD756}"/>
              </a:ext>
            </a:extLst>
          </p:cNvPr>
          <p:cNvSpPr/>
          <p:nvPr/>
        </p:nvSpPr>
        <p:spPr>
          <a:xfrm>
            <a:off x="8492999" y="4187202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Дәрілер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10 738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9BE9767-72A8-9CA2-9570-C89499E9B9A9}"/>
              </a:ext>
            </a:extLst>
          </p:cNvPr>
          <p:cNvCxnSpPr>
            <a:cxnSpLocks/>
          </p:cNvCxnSpPr>
          <p:nvPr/>
        </p:nvCxnSpPr>
        <p:spPr>
          <a:xfrm flipH="1" flipV="1">
            <a:off x="5621684" y="4607261"/>
            <a:ext cx="923322" cy="108007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 flipH="1" flipV="1">
            <a:off x="6394719" y="4306514"/>
            <a:ext cx="1651318" cy="98087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H="1">
            <a:off x="6615884" y="3863089"/>
            <a:ext cx="1901000" cy="1744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H="1">
            <a:off x="6445314" y="2918734"/>
            <a:ext cx="1425996" cy="72159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H="1">
            <a:off x="6005727" y="2458431"/>
            <a:ext cx="753267" cy="880767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>
            <a:off x="5204281" y="2356143"/>
            <a:ext cx="20073" cy="91060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>
            <a:off x="3618268" y="2599100"/>
            <a:ext cx="702424" cy="78029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V="1">
            <a:off x="3678817" y="4578642"/>
            <a:ext cx="875421" cy="93752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FB1F9E5-8ACD-213A-F40D-C2DA3E99B07D}"/>
              </a:ext>
            </a:extLst>
          </p:cNvPr>
          <p:cNvSpPr/>
          <p:nvPr/>
        </p:nvSpPr>
        <p:spPr>
          <a:xfrm>
            <a:off x="2391116" y="6275776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Пластмасса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3551,4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317148" y="4667998"/>
            <a:ext cx="2426052" cy="30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Металл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бұйымдары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3 390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V="1">
            <a:off x="2017827" y="4198143"/>
            <a:ext cx="1901294" cy="37366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8</a:t>
            </a:fld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08159" y="561921"/>
            <a:ext cx="8439081" cy="4195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Импорттың жалпы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көлемі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160 776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ды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FF0D05-E1D7-41C2-CC32-29F4FC0C498D}"/>
              </a:ext>
            </a:extLst>
          </p:cNvPr>
          <p:cNvSpPr/>
          <p:nvPr/>
        </p:nvSpPr>
        <p:spPr>
          <a:xfrm>
            <a:off x="7829697" y="2903086"/>
            <a:ext cx="2437162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Азық-түлік өнімдері,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ішінде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өсімдікті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7 473,1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 descr="Изображение выглядит как Графика, Шрифт, графический дизайн, дизайн  Автоматически созданное описание">
            <a:extLst>
              <a:ext uri="{FF2B5EF4-FFF2-40B4-BE49-F238E27FC236}">
                <a16:creationId xmlns:a16="http://schemas.microsoft.com/office/drawing/2014/main" id="{CC5DCB94-A8F5-CCDB-F001-596919BD4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3" y="3942634"/>
            <a:ext cx="746471" cy="74647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44148D-2A7C-096A-5F5C-0CC57D654CB1}"/>
              </a:ext>
            </a:extLst>
          </p:cNvPr>
          <p:cNvSpPr/>
          <p:nvPr/>
        </p:nvSpPr>
        <p:spPr>
          <a:xfrm>
            <a:off x="5959295" y="6269275"/>
            <a:ext cx="234580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Киім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132.2.7 </a:t>
            </a:r>
            <a:r>
              <a:rPr lang="ru-RU" sz="1000" dirty="0" err="1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1000" dirty="0">
                <a:solidFill>
                  <a:schemeClr val="tx1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 descr="Изображение выглядит как круг, снимок экрана, Графика  Автоматически созданное описание">
            <a:extLst>
              <a:ext uri="{FF2B5EF4-FFF2-40B4-BE49-F238E27FC236}">
                <a16:creationId xmlns:a16="http://schemas.microsoft.com/office/drawing/2014/main" id="{594EFED4-41E9-985C-77E1-BFAAE5163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81" y="5593657"/>
            <a:ext cx="697375" cy="6973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сердце, мультфильм, иллюстрация  Автоматически созданное описание">
            <a:extLst>
              <a:ext uri="{FF2B5EF4-FFF2-40B4-BE49-F238E27FC236}">
                <a16:creationId xmlns:a16="http://schemas.microsoft.com/office/drawing/2014/main" id="{97F18DCD-B9A9-DE14-86CD-F73E5E9BE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74" y="1359566"/>
            <a:ext cx="841993" cy="8419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, творческий подход, дизайн  Автоматически созданное описание">
            <a:extLst>
              <a:ext uri="{FF2B5EF4-FFF2-40B4-BE49-F238E27FC236}">
                <a16:creationId xmlns:a16="http://schemas.microsoft.com/office/drawing/2014/main" id="{9D1C0D0D-4303-2969-6070-C3923D949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6" y="1145391"/>
            <a:ext cx="857916" cy="85791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бутылка, графическая вставка, мультфильм, иллюстрация  Автоматически созданное описание">
            <a:extLst>
              <a:ext uri="{FF2B5EF4-FFF2-40B4-BE49-F238E27FC236}">
                <a16:creationId xmlns:a16="http://schemas.microsoft.com/office/drawing/2014/main" id="{46FA7694-57F3-6F53-D7B1-25F0F1A634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99" y="1934522"/>
            <a:ext cx="841993" cy="90591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, Графика, графический дизайн, Шрифт  Автоматически созданное описание">
            <a:extLst>
              <a:ext uri="{FF2B5EF4-FFF2-40B4-BE49-F238E27FC236}">
                <a16:creationId xmlns:a16="http://schemas.microsoft.com/office/drawing/2014/main" id="{B0E0CA81-9EAE-1FDC-2A59-B6444B65D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76" y="3309192"/>
            <a:ext cx="1029330" cy="90209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круг, символ, Шрифт  Автоматически созданное описание">
            <a:extLst>
              <a:ext uri="{FF2B5EF4-FFF2-40B4-BE49-F238E27FC236}">
                <a16:creationId xmlns:a16="http://schemas.microsoft.com/office/drawing/2014/main" id="{4CDD2BAF-E7BE-9306-C260-B1188E4122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16" y="4606689"/>
            <a:ext cx="1145476" cy="9846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Футболка, дизайн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96B27B57-13B4-AFEA-D1D8-3745B126B8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45" y="5633408"/>
            <a:ext cx="788546" cy="689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7C091-A677-4A1E-8378-A65BDBB77E46}"/>
              </a:ext>
            </a:extLst>
          </p:cNvPr>
          <p:cNvSpPr txBox="1"/>
          <p:nvPr/>
        </p:nvSpPr>
        <p:spPr>
          <a:xfrm>
            <a:off x="7829697" y="6423028"/>
            <a:ext cx="616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Дереккөздер: ҚР ҰЭМ Статистика </a:t>
            </a:r>
            <a:r>
              <a:rPr lang="ru-RU" sz="800" i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комитеті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https://www.stat.gov.kz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 rtl="0"/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ҚР ҚМ Мемлекеттік кірістер комитеті (</a:t>
            </a:r>
            <a:r>
              <a:rPr lang="en-US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https://kgd.gov.kz/ru</a:t>
            </a:r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54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20824"/>
          </a:xfrm>
        </p:spPr>
        <p:txBody>
          <a:bodyPr>
            <a:noAutofit/>
          </a:bodyPr>
          <a:lstStyle/>
          <a:p>
            <a:pPr algn="l" rtl="0"/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Ағымдағы жағдай бойынша қорытындылар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20470" y="205845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7415" y="1239011"/>
            <a:ext cx="4800533" cy="259228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жылдың 11 айының қорытындысы бойынша Қызылорда облысы макроэкономикалық көрсеткіштер бойынша республикадағы көшбасшылар үштігіне енді:</a:t>
            </a:r>
          </a:p>
          <a:p>
            <a:pPr algn="just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Инвестиция көлемі 18,4 </a:t>
            </a:r>
            <a:r>
              <a:rPr lang="ru-RU" sz="1200" dirty="0">
                <a:latin typeface="Arial Narrow" panose="020B0606020202030204" pitchFamily="34" charset="0"/>
              </a:rPr>
              <a:t>%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өсіп, жарты триллион теңгеге жуықтады.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ретте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72 </a:t>
            </a:r>
            <a:r>
              <a:rPr lang="ru-RU" sz="1200" dirty="0">
                <a:latin typeface="Arial Narrow" panose="020B0606020202030204" pitchFamily="34" charset="0"/>
              </a:rPr>
              <a:t>%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-ы жеке инвестициялар. Минерал-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шикізат </a:t>
            </a:r>
            <a:r>
              <a:rPr lang="kk-KZ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ресурстарының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әлеуеті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зор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бағытқа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баса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назар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аударылды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тау-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өнеркәсібінің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әлеуетін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кеңейту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құрылыс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материалдары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өнеркәсібін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АӨК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дамыту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өндіріс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орындары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тұрғындарын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энергия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ресурстарымен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қамтамасыз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rtl="0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өңірлік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өнімдегі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шағын және орта бизнестің үлесі 21,5%-ға жетті.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7415" y="4035548"/>
            <a:ext cx="4800533" cy="2320803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Бәсекелестік артықшылықтар</a:t>
            </a:r>
          </a:p>
          <a:p>
            <a:pPr algn="l" rtl="0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Қолайлы географиялық орналасуы, «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Батыс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Еуропа-Батыс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Қытай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автожолының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Мәскеу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-Алматы-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Нұр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Сұлтан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темір жолының болуы.</a:t>
            </a:r>
          </a:p>
          <a:p>
            <a:pPr algn="l" rtl="0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Инвестициялық тартымдылық (6 индустриялық аймақтың болуы).</a:t>
            </a:r>
          </a:p>
          <a:p>
            <a:pPr algn="l" rtl="0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Байқоңыр ғарыш айлағының болуы, тарихи мәдени мұра және рекреациялық әлеует туризмді дамытуға мүмкіндік береді.</a:t>
            </a:r>
          </a:p>
          <a:p>
            <a:pPr algn="l" rtl="0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Көмірсутек шикізатының, түсті металдардың (мыс, қорғасын, мырыш және алтын), қара металдардың (темір, титан және ванадий), уран, кварц құмы, құрылыс құмы, әктас,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ұлутас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378092" y="4035547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pPr algn="l" rtl="0"/>
              <a:endParaRPr sz="24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pPr algn="l" rtl="0"/>
              <a:endParaRPr sz="24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431371" y="1231113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l" rtl="0"/>
            <a:endParaRPr sz="24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250719" y="4067110"/>
            <a:ext cx="550631" cy="4812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l" rtl="0"/>
            <a:endParaRPr sz="240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286021" y="1231113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l" rtl="0"/>
            <a:endParaRPr sz="240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64085" y="1220756"/>
            <a:ext cx="4896544" cy="26105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Аймақтың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мәселелері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28600" indent="-228600" algn="l" rtl="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Өнеркәсіптік салада шикізат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базасының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сарқылуы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(кен орындарын суару қабат қысымының 90%-ға дейін төмендеуі), терең грабендердің мұнай-газ әлеуеті сейсмикалық зерттеулермен де, терең бұрғылаумен де нашар зерттелген.</a:t>
            </a:r>
          </a:p>
          <a:p>
            <a:pPr marL="228600" indent="-228600" algn="l" rtl="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Агроөнеркәсіптік кешен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саласында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шағын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ауыл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шаруашылығы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өндірісі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нашар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жеммен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қамтамасыз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етілу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рационды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жемнің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болмауы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кезегінде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суармалы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су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көлемінің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азаюымен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 algn="l" rtl="0">
              <a:buFont typeface="+mj-lt"/>
              <a:buAutoNum type="arabicParenR"/>
            </a:pP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Құрылыс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саласында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халықтың ірі елді мекендерге (қалалар,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ауылдар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облыс орталықтары) көші-қоны</a:t>
            </a:r>
          </a:p>
          <a:p>
            <a:pPr marL="228600" indent="-228600" algn="l" rtl="0">
              <a:buFont typeface="+mj-lt"/>
              <a:buAutoNum type="arabicParenR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Тұрғын үй-коммуналдық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шаруашылық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саласында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электрмен жабдықтау желілерінің жоғары тозуы және облыстың ауылдық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елді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мекендерінің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газбен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қамтамассыз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етілмеуі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64085" y="4035547"/>
            <a:ext cx="4896544" cy="23208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200" b="1" dirty="0" err="1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Нысаналы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индикаторлар:</a:t>
            </a:r>
          </a:p>
          <a:p>
            <a:pPr algn="l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Халықтың нақты ақшалай табыстарының өсуі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Жастардың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әлеуметтік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қызметтерімен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қамту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 rtl="0"/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Экологиялық жобалармен қамту;</a:t>
            </a:r>
          </a:p>
          <a:p>
            <a:pPr algn="l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Номиналды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түрде жан басына шаққандағы ЖІӨ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Цифрлық технологияларды пайдаланатын өңдеуші өнеркәсіптегі ірі және орта кәсіпорындардың үлесі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су үнемдеу технологияларын (тамшылатып суару, жаңбырлату) пайдаланатын жер учаскелері</a:t>
            </a:r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l" rtl="0"/>
            <a:r>
              <a:rPr lang="kk-KZ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 түрде тіркелген еңбек шарттарының үлесі;</a:t>
            </a:r>
          </a:p>
          <a:p>
            <a:pPr algn="l" rtl="0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Халықтың сумен жабдықтау қызметтеріне қол жеткізуі.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803" y="173094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264" y="4621033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3160" y="170439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6166" y="461774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678" y="6495222"/>
            <a:ext cx="844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Дереккөз: Қызылорда облысының стратегия және экономикалық даму басқармасы</a:t>
            </a:r>
          </a:p>
          <a:p>
            <a:pPr algn="l" rtl="0"/>
            <a:endParaRPr lang="ru-RU" sz="800" i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9</a:t>
            </a:fld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4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52C3D9AD00BEA489A26A9191380AA11" ma:contentTypeVersion="4" ma:contentTypeDescription="Создание документа." ma:contentTypeScope="" ma:versionID="100d46c2b746eee63d1dca49592233c9">
  <xsd:schema xmlns:xsd="http://www.w3.org/2001/XMLSchema" xmlns:xs="http://www.w3.org/2001/XMLSchema" xmlns:p="http://schemas.microsoft.com/office/2006/metadata/properties" xmlns:ns3="c2df82c0-25e1-4630-8c6f-598c8668a212" targetNamespace="http://schemas.microsoft.com/office/2006/metadata/properties" ma:root="true" ma:fieldsID="54cbe51da73bfeedc50291475873620b" ns3:_="">
    <xsd:import namespace="c2df82c0-25e1-4630-8c6f-598c8668a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f82c0-25e1-4630-8c6f-598c8668a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085289-F732-4332-8802-DC7F58CA2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f82c0-25e1-4630-8c6f-598c8668a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75197-2E0E-42D6-BC04-D49C8C705C63}">
  <ds:schemaRefs>
    <ds:schemaRef ds:uri="http://purl.org/dc/dcmitype/"/>
    <ds:schemaRef ds:uri="http://schemas.microsoft.com/office/2006/documentManagement/types"/>
    <ds:schemaRef ds:uri="c2df82c0-25e1-4630-8c6f-598c8668a212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7BA9611-0390-469E-BF0F-A57BC3990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21447</TotalTime>
  <Words>1224</Words>
  <Application>Microsoft Office PowerPoint</Application>
  <PresentationFormat>Широкоэкранный</PresentationFormat>
  <Paragraphs>134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Қызылорда облысы</vt:lpstr>
      <vt:lpstr>Қызылорда облысының ел экономикасына қосқан үлесі статистикасы</vt:lpstr>
      <vt:lpstr>Презентация PowerPoint</vt:lpstr>
      <vt:lpstr>Әрекет етуші ШОБ субъектілерінің саны</vt:lpstr>
      <vt:lpstr>Қызылорда облысы бойынша әрекет етуші ШОБ субъектілерінің саны және Қор қолдауының нәтижелері</vt:lpstr>
      <vt:lpstr>Презентация PowerPoint</vt:lpstr>
      <vt:lpstr>Презентация PowerPoint</vt:lpstr>
      <vt:lpstr>Ағымдағы жағдай бойынша қорытындылар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Раушангуль Досканаева</cp:lastModifiedBy>
  <cp:revision>135</cp:revision>
  <cp:lastPrinted>2024-02-29T08:34:33Z</cp:lastPrinted>
  <dcterms:created xsi:type="dcterms:W3CDTF">2023-03-01T03:39:42Z</dcterms:created>
  <dcterms:modified xsi:type="dcterms:W3CDTF">2024-03-11T04:55:22Z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0x010100452C3D9AD00BEA489A26A9191380AA11</vt:lpwstr>
  </property>
</Properties>
</file>